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urce Serif 4 Semi Bold"/>
      <p:regular r:id="rId17"/>
    </p:embeddedFont>
    <p:embeddedFont>
      <p:font typeface="Source Serif 4 Semi Bold"/>
      <p:regular r:id="rId18"/>
    </p:embeddedFont>
    <p:embeddedFont>
      <p:font typeface="Source Serif 4 Semi Bold"/>
      <p:regular r:id="rId19"/>
    </p:embeddedFont>
    <p:embeddedFont>
      <p:font typeface="Source Serif 4 Semi Bold"/>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svg"/><Relationship Id="rId12" Type="http://schemas.openxmlformats.org/officeDocument/2006/relationships/image" Target="../media/image-7-12.png"/><Relationship Id="rId13" Type="http://schemas.openxmlformats.org/officeDocument/2006/relationships/image" Target="../media/image-7-13.svg"/><Relationship Id="rId14" Type="http://schemas.openxmlformats.org/officeDocument/2006/relationships/slideLayout" Target="../slideLayouts/slideLayout8.xml"/><Relationship Id="rId1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slideLayout" Target="../slideLayouts/slideLayout10.xml"/><Relationship Id="rId1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049185"/>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000000"/>
                </a:solidFill>
                <a:latin typeface="Source Serif 4 Semi Bold" pitchFamily="34" charset="0"/>
                <a:ea typeface="Source Serif 4 Semi Bold" pitchFamily="34" charset="-122"/>
                <a:cs typeface="Source Serif 4 Semi Bold" pitchFamily="34" charset="-120"/>
              </a:rPr>
              <a:t>CivicAssist AI</a:t>
            </a:r>
            <a:endParaRPr lang="en-US" sz="4400" dirty="0"/>
          </a:p>
        </p:txBody>
      </p:sp>
      <p:sp>
        <p:nvSpPr>
          <p:cNvPr id="4" name="Text 1"/>
          <p:cNvSpPr/>
          <p:nvPr/>
        </p:nvSpPr>
        <p:spPr>
          <a:xfrm>
            <a:off x="837724" y="3112175"/>
            <a:ext cx="7468553" cy="1943100"/>
          </a:xfrm>
          <a:prstGeom prst="rect">
            <a:avLst/>
          </a:prstGeom>
          <a:noFill/>
          <a:ln/>
        </p:spPr>
        <p:txBody>
          <a:bodyPr wrap="square" lIns="0" tIns="0" rIns="0" bIns="0" rtlCol="0" anchor="t"/>
          <a:lstStyle/>
          <a:p>
            <a:pPr algn="l" indent="0" marL="0">
              <a:lnSpc>
                <a:spcPts val="7650"/>
              </a:lnSpc>
              <a:buNone/>
            </a:pPr>
            <a:r>
              <a:rPr lang="en-US" sz="6100" dirty="0">
                <a:solidFill>
                  <a:srgbClr val="000000"/>
                </a:solidFill>
                <a:latin typeface="Source Serif 4 Semi Bold" pitchFamily="34" charset="0"/>
                <a:ea typeface="Source Serif 4 Semi Bold" pitchFamily="34" charset="-122"/>
                <a:cs typeface="Source Serif 4 Semi Bold" pitchFamily="34" charset="-120"/>
              </a:rPr>
              <a:t>Intelligent Public Services Assistant</a:t>
            </a:r>
            <a:endParaRPr lang="en-US" sz="6100" dirty="0"/>
          </a:p>
        </p:txBody>
      </p:sp>
      <p:sp>
        <p:nvSpPr>
          <p:cNvPr id="5" name="Text 2"/>
          <p:cNvSpPr/>
          <p:nvPr/>
        </p:nvSpPr>
        <p:spPr>
          <a:xfrm>
            <a:off x="837724" y="5414248"/>
            <a:ext cx="7468553" cy="766048"/>
          </a:xfrm>
          <a:prstGeom prst="rect">
            <a:avLst/>
          </a:prstGeom>
          <a:noFill/>
          <a:ln/>
        </p:spPr>
        <p:txBody>
          <a:bodyPr wrap="square" lIns="0" tIns="0" rIns="0" bIns="0" rtlCol="0" anchor="t"/>
          <a:lstStyle/>
          <a:p>
            <a:pPr algn="l" indent="0" marL="0">
              <a:lnSpc>
                <a:spcPts val="3000"/>
              </a:lnSpc>
              <a:buNone/>
            </a:pPr>
            <a:r>
              <a:rPr lang="en-US" sz="1850" dirty="0">
                <a:solidFill>
                  <a:srgbClr val="272525"/>
                </a:solidFill>
                <a:latin typeface="Source Sans 3" pitchFamily="34" charset="0"/>
                <a:ea typeface="Source Sans 3" pitchFamily="34" charset="-122"/>
                <a:cs typeface="Source Sans 3" pitchFamily="34" charset="-120"/>
              </a:rPr>
              <a:t>Simplifying government procedures using GenAI, RAG, Agents, OCR, and Voice</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1365" y="346710"/>
            <a:ext cx="2967157" cy="370880"/>
          </a:xfrm>
          <a:prstGeom prst="rect">
            <a:avLst/>
          </a:prstGeom>
          <a:noFill/>
          <a:ln/>
        </p:spPr>
        <p:txBody>
          <a:bodyPr wrap="none" lIns="0" tIns="0" rIns="0" bIns="0" rtlCol="0" anchor="t"/>
          <a:lstStyle/>
          <a:p>
            <a:pPr algn="l" indent="0" marL="0">
              <a:lnSpc>
                <a:spcPts val="2900"/>
              </a:lnSpc>
              <a:buNone/>
            </a:pPr>
            <a:r>
              <a:rPr lang="en-US" sz="2300" dirty="0">
                <a:solidFill>
                  <a:srgbClr val="000000"/>
                </a:solidFill>
                <a:latin typeface="Source Serif 4 Semi Bold" pitchFamily="34" charset="0"/>
                <a:ea typeface="Source Serif 4 Semi Bold" pitchFamily="34" charset="-122"/>
                <a:cs typeface="Source Serif 4 Semi Bold" pitchFamily="34" charset="-120"/>
              </a:rPr>
              <a:t>Thank You</a:t>
            </a:r>
            <a:endParaRPr lang="en-US" sz="2300" dirty="0"/>
          </a:p>
        </p:txBody>
      </p:sp>
      <p:sp>
        <p:nvSpPr>
          <p:cNvPr id="3" name="Text 1"/>
          <p:cNvSpPr/>
          <p:nvPr/>
        </p:nvSpPr>
        <p:spPr>
          <a:xfrm>
            <a:off x="441365" y="906661"/>
            <a:ext cx="5863352" cy="511731"/>
          </a:xfrm>
          <a:prstGeom prst="rect">
            <a:avLst/>
          </a:prstGeom>
          <a:noFill/>
          <a:ln/>
        </p:spPr>
        <p:txBody>
          <a:bodyPr wrap="none" lIns="0" tIns="0" rIns="0" bIns="0" rtlCol="0" anchor="t"/>
          <a:lstStyle/>
          <a:p>
            <a:pPr algn="l" indent="0" marL="0">
              <a:lnSpc>
                <a:spcPts val="4000"/>
              </a:lnSpc>
              <a:buNone/>
            </a:pPr>
            <a:r>
              <a:rPr lang="en-US" sz="3200" dirty="0">
                <a:solidFill>
                  <a:srgbClr val="000000"/>
                </a:solidFill>
                <a:latin typeface="Source Serif 4 Semi Bold" pitchFamily="34" charset="0"/>
                <a:ea typeface="Source Serif 4 Semi Bold" pitchFamily="34" charset="-122"/>
                <a:cs typeface="Source Serif 4 Semi Bold" pitchFamily="34" charset="-120"/>
              </a:rPr>
              <a:t>Transforming Public Services</a:t>
            </a:r>
            <a:endParaRPr lang="en-US" sz="3200" dirty="0"/>
          </a:p>
        </p:txBody>
      </p:sp>
      <p:sp>
        <p:nvSpPr>
          <p:cNvPr id="4" name="Text 2"/>
          <p:cNvSpPr/>
          <p:nvPr/>
        </p:nvSpPr>
        <p:spPr>
          <a:xfrm>
            <a:off x="441365" y="1733550"/>
            <a:ext cx="2302312" cy="222409"/>
          </a:xfrm>
          <a:prstGeom prst="rect">
            <a:avLst/>
          </a:prstGeom>
          <a:noFill/>
          <a:ln/>
        </p:spPr>
        <p:txBody>
          <a:bodyPr wrap="none" lIns="0" tIns="0" rIns="0" bIns="0" rtlCol="0" anchor="t"/>
          <a:lstStyle/>
          <a:p>
            <a:pPr algn="l" indent="0" marL="0">
              <a:lnSpc>
                <a:spcPts val="1750"/>
              </a:lnSpc>
              <a:buNone/>
            </a:pPr>
            <a:r>
              <a:rPr lang="en-US" sz="1400" dirty="0">
                <a:solidFill>
                  <a:srgbClr val="000000"/>
                </a:solidFill>
                <a:latin typeface="Source Serif 4 Semi Bold" pitchFamily="34" charset="0"/>
                <a:ea typeface="Source Serif 4 Semi Bold" pitchFamily="34" charset="-122"/>
                <a:cs typeface="Source Serif 4 Semi Bold" pitchFamily="34" charset="-120"/>
              </a:rPr>
              <a:t>Why CivicAssist AI Matters</a:t>
            </a:r>
            <a:endParaRPr lang="en-US" sz="1400" dirty="0"/>
          </a:p>
        </p:txBody>
      </p:sp>
      <p:sp>
        <p:nvSpPr>
          <p:cNvPr id="5" name="Text 3"/>
          <p:cNvSpPr/>
          <p:nvPr/>
        </p:nvSpPr>
        <p:spPr>
          <a:xfrm>
            <a:off x="441365" y="2082046"/>
            <a:ext cx="7422713" cy="403384"/>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Source Sans 3" pitchFamily="34" charset="0"/>
                <a:ea typeface="Source Sans 3" pitchFamily="34" charset="-122"/>
                <a:cs typeface="Source Sans 3" pitchFamily="34" charset="-120"/>
              </a:rPr>
              <a:t>We're bridging the gap between citizens and government services, making bureaucracy accessible, transparent, and user-friendly. Our solution empowers people to navigate complex procedures with confidence, saving time and reducing frustration.</a:t>
            </a:r>
            <a:endParaRPr lang="en-US" sz="950" dirty="0"/>
          </a:p>
        </p:txBody>
      </p:sp>
      <p:sp>
        <p:nvSpPr>
          <p:cNvPr id="6" name="Text 4"/>
          <p:cNvSpPr/>
          <p:nvPr/>
        </p:nvSpPr>
        <p:spPr>
          <a:xfrm>
            <a:off x="441365" y="2611517"/>
            <a:ext cx="1898213" cy="222409"/>
          </a:xfrm>
          <a:prstGeom prst="rect">
            <a:avLst/>
          </a:prstGeom>
          <a:noFill/>
          <a:ln/>
        </p:spPr>
        <p:txBody>
          <a:bodyPr wrap="none" lIns="0" tIns="0" rIns="0" bIns="0" rtlCol="0" anchor="t"/>
          <a:lstStyle/>
          <a:p>
            <a:pPr algn="l" indent="0" marL="0">
              <a:lnSpc>
                <a:spcPts val="1750"/>
              </a:lnSpc>
              <a:buNone/>
            </a:pPr>
            <a:r>
              <a:rPr lang="en-US" sz="1400" dirty="0">
                <a:solidFill>
                  <a:srgbClr val="000000"/>
                </a:solidFill>
                <a:latin typeface="Source Serif 4 Semi Bold" pitchFamily="34" charset="0"/>
                <a:ea typeface="Source Serif 4 Semi Bold" pitchFamily="34" charset="-122"/>
                <a:cs typeface="Source Serif 4 Semi Bold" pitchFamily="34" charset="-120"/>
              </a:rPr>
              <a:t>Future Enhancements</a:t>
            </a:r>
            <a:endParaRPr lang="en-US" sz="1400" dirty="0"/>
          </a:p>
        </p:txBody>
      </p:sp>
      <p:sp>
        <p:nvSpPr>
          <p:cNvPr id="7" name="Text 5"/>
          <p:cNvSpPr/>
          <p:nvPr/>
        </p:nvSpPr>
        <p:spPr>
          <a:xfrm>
            <a:off x="441365" y="2960013"/>
            <a:ext cx="7422713" cy="2016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72525"/>
                </a:solidFill>
                <a:latin typeface="Source Sans 3" pitchFamily="34" charset="0"/>
                <a:ea typeface="Source Sans 3" pitchFamily="34" charset="-122"/>
                <a:cs typeface="Source Sans 3" pitchFamily="34" charset="-120"/>
              </a:rPr>
              <a:t>Regional language support for diverse populations</a:t>
            </a:r>
            <a:endParaRPr lang="en-US" sz="950" dirty="0"/>
          </a:p>
        </p:txBody>
      </p:sp>
      <p:sp>
        <p:nvSpPr>
          <p:cNvPr id="8" name="Text 6"/>
          <p:cNvSpPr/>
          <p:nvPr/>
        </p:nvSpPr>
        <p:spPr>
          <a:xfrm>
            <a:off x="441365" y="3205758"/>
            <a:ext cx="7422713" cy="2016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72525"/>
                </a:solidFill>
                <a:latin typeface="Source Sans 3" pitchFamily="34" charset="0"/>
                <a:ea typeface="Source Sans 3" pitchFamily="34" charset="-122"/>
                <a:cs typeface="Source Sans 3" pitchFamily="34" charset="-120"/>
              </a:rPr>
              <a:t>Integrated appointment booking system</a:t>
            </a:r>
            <a:endParaRPr lang="en-US" sz="950" dirty="0"/>
          </a:p>
        </p:txBody>
      </p:sp>
      <p:sp>
        <p:nvSpPr>
          <p:cNvPr id="9" name="Text 7"/>
          <p:cNvSpPr/>
          <p:nvPr/>
        </p:nvSpPr>
        <p:spPr>
          <a:xfrm>
            <a:off x="441365" y="3451503"/>
            <a:ext cx="7422713" cy="2016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72525"/>
                </a:solidFill>
                <a:latin typeface="Source Sans 3" pitchFamily="34" charset="0"/>
                <a:ea typeface="Source Sans 3" pitchFamily="34" charset="-122"/>
                <a:cs typeface="Source Sans 3" pitchFamily="34" charset="-120"/>
              </a:rPr>
              <a:t>WhatsApp chatbot for mobile-first access</a:t>
            </a:r>
            <a:endParaRPr lang="en-US" sz="950" dirty="0"/>
          </a:p>
        </p:txBody>
      </p:sp>
      <p:sp>
        <p:nvSpPr>
          <p:cNvPr id="10" name="Text 8"/>
          <p:cNvSpPr/>
          <p:nvPr/>
        </p:nvSpPr>
        <p:spPr>
          <a:xfrm>
            <a:off x="441365" y="3697248"/>
            <a:ext cx="7422713" cy="2016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72525"/>
                </a:solidFill>
                <a:latin typeface="Source Sans 3" pitchFamily="34" charset="0"/>
                <a:ea typeface="Source Sans 3" pitchFamily="34" charset="-122"/>
                <a:cs typeface="Source Sans 3" pitchFamily="34" charset="-120"/>
              </a:rPr>
              <a:t>Secure document vault for personal records</a:t>
            </a:r>
            <a:endParaRPr lang="en-US" sz="950" dirty="0"/>
          </a:p>
        </p:txBody>
      </p:sp>
      <p:sp>
        <p:nvSpPr>
          <p:cNvPr id="11" name="Text 9"/>
          <p:cNvSpPr/>
          <p:nvPr/>
        </p:nvSpPr>
        <p:spPr>
          <a:xfrm>
            <a:off x="441365" y="3942993"/>
            <a:ext cx="7422713" cy="201692"/>
          </a:xfrm>
          <a:prstGeom prst="rect">
            <a:avLst/>
          </a:prstGeom>
          <a:noFill/>
          <a:ln/>
        </p:spPr>
        <p:txBody>
          <a:bodyPr wrap="none" lIns="0" tIns="0" rIns="0" bIns="0" rtlCol="0" anchor="t"/>
          <a:lstStyle/>
          <a:p>
            <a:pPr algn="l" marL="342900" indent="-342900">
              <a:lnSpc>
                <a:spcPts val="1550"/>
              </a:lnSpc>
              <a:buSzPct val="100000"/>
              <a:buChar char="•"/>
            </a:pPr>
            <a:r>
              <a:rPr lang="en-US" sz="950" dirty="0">
                <a:solidFill>
                  <a:srgbClr val="272525"/>
                </a:solidFill>
                <a:latin typeface="Source Sans 3" pitchFamily="34" charset="0"/>
                <a:ea typeface="Source Sans 3" pitchFamily="34" charset="-122"/>
                <a:cs typeface="Source Sans 3" pitchFamily="34" charset="-120"/>
              </a:rPr>
              <a:t>SMS notifications for application status updates</a:t>
            </a:r>
            <a:endParaRPr lang="en-US" sz="950" dirty="0"/>
          </a:p>
        </p:txBody>
      </p:sp>
      <p:pic>
        <p:nvPicPr>
          <p:cNvPr id="12" name="Image 0" descr="preencoded.png">    </p:cNvPr>
          <p:cNvPicPr>
            <a:picLocks noChangeAspect="1"/>
          </p:cNvPicPr>
          <p:nvPr/>
        </p:nvPicPr>
        <p:blipFill>
          <a:blip r:embed="rId1"/>
          <a:stretch>
            <a:fillRect/>
          </a:stretch>
        </p:blipFill>
        <p:spPr>
          <a:xfrm>
            <a:off x="8179356" y="1749266"/>
            <a:ext cx="6017181" cy="6017181"/>
          </a:xfrm>
          <a:prstGeom prst="rect">
            <a:avLst/>
          </a:prstGeom>
        </p:spPr>
      </p:pic>
      <p:sp>
        <p:nvSpPr>
          <p:cNvPr id="13" name="Shape 10"/>
          <p:cNvSpPr/>
          <p:nvPr/>
        </p:nvSpPr>
        <p:spPr>
          <a:xfrm>
            <a:off x="8179356" y="7908250"/>
            <a:ext cx="6017181" cy="850821"/>
          </a:xfrm>
          <a:prstGeom prst="roundRect">
            <a:avLst>
              <a:gd name="adj" fmla="val 6225"/>
            </a:avLst>
          </a:prstGeom>
          <a:solidFill>
            <a:srgbClr val="E8BEF4"/>
          </a:solidFill>
          <a:ln/>
        </p:spPr>
      </p:sp>
      <p:pic>
        <p:nvPicPr>
          <p:cNvPr id="14" name="Image 1" descr="preencoded.png">    </p:cNvPr>
          <p:cNvPicPr>
            <a:picLocks noChangeAspect="1"/>
          </p:cNvPicPr>
          <p:nvPr/>
        </p:nvPicPr>
        <p:blipFill>
          <a:blip r:embed="rId2"/>
          <a:stretch>
            <a:fillRect/>
          </a:stretch>
        </p:blipFill>
        <p:spPr>
          <a:xfrm>
            <a:off x="8305443" y="8092559"/>
            <a:ext cx="157520" cy="126087"/>
          </a:xfrm>
          <a:prstGeom prst="rect">
            <a:avLst/>
          </a:prstGeom>
        </p:spPr>
      </p:pic>
      <p:sp>
        <p:nvSpPr>
          <p:cNvPr id="15" name="Text 11"/>
          <p:cNvSpPr/>
          <p:nvPr/>
        </p:nvSpPr>
        <p:spPr>
          <a:xfrm>
            <a:off x="8589050" y="8065770"/>
            <a:ext cx="5481399" cy="201692"/>
          </a:xfrm>
          <a:prstGeom prst="rect">
            <a:avLst/>
          </a:prstGeom>
          <a:noFill/>
          <a:ln/>
        </p:spPr>
        <p:txBody>
          <a:bodyPr wrap="none" lIns="0" tIns="0" rIns="0" bIns="0" rtlCol="0" anchor="t"/>
          <a:lstStyle/>
          <a:p>
            <a:pPr algn="l" indent="0" marL="0">
              <a:lnSpc>
                <a:spcPts val="1550"/>
              </a:lnSpc>
              <a:buNone/>
            </a:pPr>
            <a:r>
              <a:rPr lang="en-US" sz="950" b="1" dirty="0">
                <a:solidFill>
                  <a:srgbClr val="000000"/>
                </a:solidFill>
                <a:latin typeface="Source Sans 3" pitchFamily="34" charset="0"/>
                <a:ea typeface="Source Sans 3" pitchFamily="34" charset="-122"/>
                <a:cs typeface="Source Sans 3" pitchFamily="34" charset="-120"/>
              </a:rPr>
              <a:t>Scan to experience the demo</a:t>
            </a:r>
            <a:endParaRPr lang="en-US" sz="950" dirty="0"/>
          </a:p>
        </p:txBody>
      </p:sp>
      <p:sp>
        <p:nvSpPr>
          <p:cNvPr id="16" name="Text 12"/>
          <p:cNvSpPr/>
          <p:nvPr/>
        </p:nvSpPr>
        <p:spPr>
          <a:xfrm>
            <a:off x="8589050" y="8380928"/>
            <a:ext cx="5481399" cy="201692"/>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Source Sans 3" pitchFamily="34" charset="0"/>
                <a:ea typeface="Source Sans 3" pitchFamily="34" charset="-122"/>
                <a:cs typeface="Source Sans 3" pitchFamily="34" charset="-120"/>
              </a:rPr>
              <a:t>Contact us for collaboration opportunities and technical details</a:t>
            </a:r>
            <a:endParaRPr lang="en-US" sz="950" dirty="0"/>
          </a:p>
        </p:txBody>
      </p:sp>
      <p:sp>
        <p:nvSpPr>
          <p:cNvPr id="17" name="Shape 13"/>
          <p:cNvSpPr/>
          <p:nvPr/>
        </p:nvSpPr>
        <p:spPr>
          <a:xfrm>
            <a:off x="441365" y="9042678"/>
            <a:ext cx="283726" cy="283726"/>
          </a:xfrm>
          <a:prstGeom prst="roundRect">
            <a:avLst>
              <a:gd name="adj" fmla="val 18667"/>
            </a:avLst>
          </a:prstGeom>
          <a:solidFill>
            <a:srgbClr val="F0D4F7"/>
          </a:solidFill>
          <a:ln w="7620">
            <a:solidFill>
              <a:srgbClr val="D6BADD"/>
            </a:solidFill>
            <a:prstDash val="solid"/>
          </a:ln>
        </p:spPr>
      </p:sp>
      <p:sp>
        <p:nvSpPr>
          <p:cNvPr id="18" name="Text 14"/>
          <p:cNvSpPr/>
          <p:nvPr/>
        </p:nvSpPr>
        <p:spPr>
          <a:xfrm>
            <a:off x="851178" y="9086017"/>
            <a:ext cx="1683187" cy="185380"/>
          </a:xfrm>
          <a:prstGeom prst="rect">
            <a:avLst/>
          </a:prstGeom>
          <a:noFill/>
          <a:ln/>
        </p:spPr>
        <p:txBody>
          <a:bodyPr wrap="none" lIns="0" tIns="0" rIns="0" bIns="0" rtlCol="0" anchor="t"/>
          <a:lstStyle/>
          <a:p>
            <a:pPr algn="l" indent="0" marL="0">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Accessible Government</a:t>
            </a:r>
            <a:endParaRPr lang="en-US" sz="1150" dirty="0"/>
          </a:p>
        </p:txBody>
      </p:sp>
      <p:sp>
        <p:nvSpPr>
          <p:cNvPr id="19" name="Text 15"/>
          <p:cNvSpPr/>
          <p:nvPr/>
        </p:nvSpPr>
        <p:spPr>
          <a:xfrm>
            <a:off x="851178" y="9347002"/>
            <a:ext cx="4067651" cy="201692"/>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Source Sans 3" pitchFamily="34" charset="0"/>
                <a:ea typeface="Source Sans 3" pitchFamily="34" charset="-122"/>
                <a:cs typeface="Source Sans 3" pitchFamily="34" charset="-120"/>
              </a:rPr>
              <a:t>Breaking down barriers between citizens and services</a:t>
            </a:r>
            <a:endParaRPr lang="en-US" sz="950" dirty="0"/>
          </a:p>
        </p:txBody>
      </p:sp>
      <p:sp>
        <p:nvSpPr>
          <p:cNvPr id="20" name="Shape 16"/>
          <p:cNvSpPr/>
          <p:nvPr/>
        </p:nvSpPr>
        <p:spPr>
          <a:xfrm>
            <a:off x="5076349" y="9042678"/>
            <a:ext cx="283726" cy="283726"/>
          </a:xfrm>
          <a:prstGeom prst="roundRect">
            <a:avLst>
              <a:gd name="adj" fmla="val 18667"/>
            </a:avLst>
          </a:prstGeom>
          <a:solidFill>
            <a:srgbClr val="F0D4F7"/>
          </a:solidFill>
          <a:ln w="7620">
            <a:solidFill>
              <a:srgbClr val="D6BADD"/>
            </a:solidFill>
            <a:prstDash val="solid"/>
          </a:ln>
        </p:spPr>
      </p:sp>
      <p:sp>
        <p:nvSpPr>
          <p:cNvPr id="21" name="Text 17"/>
          <p:cNvSpPr/>
          <p:nvPr/>
        </p:nvSpPr>
        <p:spPr>
          <a:xfrm>
            <a:off x="5486162" y="9086017"/>
            <a:ext cx="1488281" cy="185380"/>
          </a:xfrm>
          <a:prstGeom prst="rect">
            <a:avLst/>
          </a:prstGeom>
          <a:noFill/>
          <a:ln/>
        </p:spPr>
        <p:txBody>
          <a:bodyPr wrap="none" lIns="0" tIns="0" rIns="0" bIns="0" rtlCol="0" anchor="t"/>
          <a:lstStyle/>
          <a:p>
            <a:pPr algn="l" indent="0" marL="0">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Verified Information</a:t>
            </a:r>
            <a:endParaRPr lang="en-US" sz="1150" dirty="0"/>
          </a:p>
        </p:txBody>
      </p:sp>
      <p:sp>
        <p:nvSpPr>
          <p:cNvPr id="22" name="Text 18"/>
          <p:cNvSpPr/>
          <p:nvPr/>
        </p:nvSpPr>
        <p:spPr>
          <a:xfrm>
            <a:off x="5486162" y="9347002"/>
            <a:ext cx="4067770" cy="201692"/>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Source Sans 3" pitchFamily="34" charset="0"/>
                <a:ea typeface="Source Sans 3" pitchFamily="34" charset="-122"/>
                <a:cs typeface="Source Sans 3" pitchFamily="34" charset="-120"/>
              </a:rPr>
              <a:t>Eliminating misinformation through source transparency</a:t>
            </a:r>
            <a:endParaRPr lang="en-US" sz="950" dirty="0"/>
          </a:p>
        </p:txBody>
      </p:sp>
      <p:sp>
        <p:nvSpPr>
          <p:cNvPr id="23" name="Shape 19"/>
          <p:cNvSpPr/>
          <p:nvPr/>
        </p:nvSpPr>
        <p:spPr>
          <a:xfrm>
            <a:off x="9711452" y="9042678"/>
            <a:ext cx="283726" cy="283726"/>
          </a:xfrm>
          <a:prstGeom prst="roundRect">
            <a:avLst>
              <a:gd name="adj" fmla="val 18667"/>
            </a:avLst>
          </a:prstGeom>
          <a:solidFill>
            <a:srgbClr val="F0D4F7"/>
          </a:solidFill>
          <a:ln w="7620">
            <a:solidFill>
              <a:srgbClr val="D6BADD"/>
            </a:solidFill>
            <a:prstDash val="solid"/>
          </a:ln>
        </p:spPr>
      </p:sp>
      <p:sp>
        <p:nvSpPr>
          <p:cNvPr id="24" name="Text 20"/>
          <p:cNvSpPr/>
          <p:nvPr/>
        </p:nvSpPr>
        <p:spPr>
          <a:xfrm>
            <a:off x="10121265" y="9086017"/>
            <a:ext cx="1483519" cy="185380"/>
          </a:xfrm>
          <a:prstGeom prst="rect">
            <a:avLst/>
          </a:prstGeom>
          <a:noFill/>
          <a:ln/>
        </p:spPr>
        <p:txBody>
          <a:bodyPr wrap="none" lIns="0" tIns="0" rIns="0" bIns="0" rtlCol="0" anchor="t"/>
          <a:lstStyle/>
          <a:p>
            <a:pPr algn="l" indent="0" marL="0">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Inclusive Design</a:t>
            </a:r>
            <a:endParaRPr lang="en-US" sz="1150" dirty="0"/>
          </a:p>
        </p:txBody>
      </p:sp>
      <p:sp>
        <p:nvSpPr>
          <p:cNvPr id="25" name="Text 21"/>
          <p:cNvSpPr/>
          <p:nvPr/>
        </p:nvSpPr>
        <p:spPr>
          <a:xfrm>
            <a:off x="10121265" y="9347002"/>
            <a:ext cx="4067770" cy="201692"/>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Source Sans 3" pitchFamily="34" charset="0"/>
                <a:ea typeface="Source Sans 3" pitchFamily="34" charset="-122"/>
                <a:cs typeface="Source Sans 3" pitchFamily="34" charset="-120"/>
              </a:rPr>
              <a:t>Serving all citizens regardless of technical expertise</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1488" y="370403"/>
            <a:ext cx="4247078" cy="396121"/>
          </a:xfrm>
          <a:prstGeom prst="rect">
            <a:avLst/>
          </a:prstGeom>
          <a:noFill/>
          <a:ln/>
        </p:spPr>
        <p:txBody>
          <a:bodyPr wrap="none" lIns="0" tIns="0" rIns="0" bIns="0" rtlCol="0" anchor="t"/>
          <a:lstStyle/>
          <a:p>
            <a:pPr algn="l" indent="0" marL="0">
              <a:lnSpc>
                <a:spcPts val="3100"/>
              </a:lnSpc>
              <a:buNone/>
            </a:pPr>
            <a:r>
              <a:rPr lang="en-US" sz="2450" dirty="0">
                <a:solidFill>
                  <a:srgbClr val="000000"/>
                </a:solidFill>
                <a:latin typeface="Source Serif 4 Semi Bold" pitchFamily="34" charset="0"/>
                <a:ea typeface="Source Serif 4 Semi Bold" pitchFamily="34" charset="-122"/>
                <a:cs typeface="Source Serif 4 Semi Bold" pitchFamily="34" charset="-120"/>
              </a:rPr>
              <a:t>The Challenge Citizens Face</a:t>
            </a:r>
            <a:endParaRPr lang="en-US" sz="2450" dirty="0"/>
          </a:p>
        </p:txBody>
      </p:sp>
      <p:sp>
        <p:nvSpPr>
          <p:cNvPr id="3" name="Text 1"/>
          <p:cNvSpPr/>
          <p:nvPr/>
        </p:nvSpPr>
        <p:spPr>
          <a:xfrm>
            <a:off x="471488" y="1089779"/>
            <a:ext cx="6679406" cy="646867"/>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Navigating government services today is unnecessarily complex. Citizens encounter lengthy, confusing PDF documents that are difficult to search and understand. With no centralized, reliable source for quick assistance, people waste hours deciphering bureaucratic language.</a:t>
            </a:r>
            <a:endParaRPr lang="en-US" sz="1050" dirty="0"/>
          </a:p>
        </p:txBody>
      </p:sp>
      <p:sp>
        <p:nvSpPr>
          <p:cNvPr id="4" name="Text 2"/>
          <p:cNvSpPr/>
          <p:nvPr/>
        </p:nvSpPr>
        <p:spPr>
          <a:xfrm>
            <a:off x="471488" y="1857851"/>
            <a:ext cx="6679406" cy="431244"/>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Current chatbot solutions often hallucinate information or lack proper context, leading to misinformation and frustration. The need for accurate, accessible, multilingual support has never been more critical.</a:t>
            </a:r>
            <a:endParaRPr lang="en-US" sz="1050" dirty="0"/>
          </a:p>
        </p:txBody>
      </p:sp>
      <p:pic>
        <p:nvPicPr>
          <p:cNvPr id="5" name="Image 0" descr="preencoded.png">    </p:cNvPr>
          <p:cNvPicPr>
            <a:picLocks noChangeAspect="1"/>
          </p:cNvPicPr>
          <p:nvPr/>
        </p:nvPicPr>
        <p:blipFill>
          <a:blip r:embed="rId1"/>
          <a:stretch>
            <a:fillRect/>
          </a:stretch>
        </p:blipFill>
        <p:spPr>
          <a:xfrm>
            <a:off x="7487126" y="1120021"/>
            <a:ext cx="6679406" cy="6679406"/>
          </a:xfrm>
          <a:prstGeom prst="rect">
            <a:avLst/>
          </a:prstGeom>
        </p:spPr>
      </p:pic>
      <p:sp>
        <p:nvSpPr>
          <p:cNvPr id="6" name="Shape 3"/>
          <p:cNvSpPr/>
          <p:nvPr/>
        </p:nvSpPr>
        <p:spPr>
          <a:xfrm>
            <a:off x="471488" y="8102322"/>
            <a:ext cx="6776323" cy="778907"/>
          </a:xfrm>
          <a:prstGeom prst="roundRect">
            <a:avLst>
              <a:gd name="adj" fmla="val 7265"/>
            </a:avLst>
          </a:prstGeom>
          <a:solidFill>
            <a:srgbClr val="F0D4F7"/>
          </a:solidFill>
          <a:ln w="7620">
            <a:solidFill>
              <a:srgbClr val="D6BADD"/>
            </a:solidFill>
            <a:prstDash val="solid"/>
          </a:ln>
        </p:spPr>
      </p:sp>
      <p:sp>
        <p:nvSpPr>
          <p:cNvPr id="7" name="Text 4"/>
          <p:cNvSpPr/>
          <p:nvPr/>
        </p:nvSpPr>
        <p:spPr>
          <a:xfrm>
            <a:off x="613767" y="8244602"/>
            <a:ext cx="1585555" cy="198001"/>
          </a:xfrm>
          <a:prstGeom prst="rect">
            <a:avLst/>
          </a:prstGeom>
          <a:noFill/>
          <a:ln/>
        </p:spPr>
        <p:txBody>
          <a:bodyPr wrap="none" lIns="0" tIns="0" rIns="0" bIns="0" rtlCol="0" anchor="t"/>
          <a:lstStyle/>
          <a:p>
            <a:pPr algn="l" indent="0" marL="0">
              <a:lnSpc>
                <a:spcPts val="1550"/>
              </a:lnSpc>
              <a:buNone/>
            </a:pPr>
            <a:r>
              <a:rPr lang="en-US" sz="1200" dirty="0">
                <a:solidFill>
                  <a:srgbClr val="272525"/>
                </a:solidFill>
                <a:latin typeface="Source Serif 4 Semi Bold" pitchFamily="34" charset="0"/>
                <a:ea typeface="Source Serif 4 Semi Bold" pitchFamily="34" charset="-122"/>
                <a:cs typeface="Source Serif 4 Semi Bold" pitchFamily="34" charset="-120"/>
              </a:rPr>
              <a:t>Complex Procedures</a:t>
            </a:r>
            <a:endParaRPr lang="en-US" sz="1200" dirty="0"/>
          </a:p>
        </p:txBody>
      </p:sp>
      <p:sp>
        <p:nvSpPr>
          <p:cNvPr id="8" name="Text 5"/>
          <p:cNvSpPr/>
          <p:nvPr/>
        </p:nvSpPr>
        <p:spPr>
          <a:xfrm>
            <a:off x="613767" y="8523327"/>
            <a:ext cx="6491764" cy="215622"/>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Official documents are dense and hard to navigate</a:t>
            </a:r>
            <a:endParaRPr lang="en-US" sz="1050" dirty="0"/>
          </a:p>
        </p:txBody>
      </p:sp>
      <p:sp>
        <p:nvSpPr>
          <p:cNvPr id="9" name="Shape 6"/>
          <p:cNvSpPr/>
          <p:nvPr/>
        </p:nvSpPr>
        <p:spPr>
          <a:xfrm>
            <a:off x="7382470" y="8102322"/>
            <a:ext cx="6776442" cy="778907"/>
          </a:xfrm>
          <a:prstGeom prst="roundRect">
            <a:avLst>
              <a:gd name="adj" fmla="val 7265"/>
            </a:avLst>
          </a:prstGeom>
          <a:solidFill>
            <a:srgbClr val="F0D4F7"/>
          </a:solidFill>
          <a:ln w="7620">
            <a:solidFill>
              <a:srgbClr val="D6BADD"/>
            </a:solidFill>
            <a:prstDash val="solid"/>
          </a:ln>
        </p:spPr>
      </p:sp>
      <p:sp>
        <p:nvSpPr>
          <p:cNvPr id="10" name="Text 7"/>
          <p:cNvSpPr/>
          <p:nvPr/>
        </p:nvSpPr>
        <p:spPr>
          <a:xfrm>
            <a:off x="7524750" y="8244602"/>
            <a:ext cx="1584960" cy="198001"/>
          </a:xfrm>
          <a:prstGeom prst="rect">
            <a:avLst/>
          </a:prstGeom>
          <a:noFill/>
          <a:ln/>
        </p:spPr>
        <p:txBody>
          <a:bodyPr wrap="none" lIns="0" tIns="0" rIns="0" bIns="0" rtlCol="0" anchor="t"/>
          <a:lstStyle/>
          <a:p>
            <a:pPr algn="l" indent="0" marL="0">
              <a:lnSpc>
                <a:spcPts val="1550"/>
              </a:lnSpc>
              <a:buNone/>
            </a:pPr>
            <a:r>
              <a:rPr lang="en-US" sz="1200" dirty="0">
                <a:solidFill>
                  <a:srgbClr val="272525"/>
                </a:solidFill>
                <a:latin typeface="Source Serif 4 Semi Bold" pitchFamily="34" charset="0"/>
                <a:ea typeface="Source Serif 4 Semi Bold" pitchFamily="34" charset="-122"/>
                <a:cs typeface="Source Serif 4 Semi Bold" pitchFamily="34" charset="-120"/>
              </a:rPr>
              <a:t>Poor Search</a:t>
            </a:r>
            <a:endParaRPr lang="en-US" sz="1200" dirty="0"/>
          </a:p>
        </p:txBody>
      </p:sp>
      <p:sp>
        <p:nvSpPr>
          <p:cNvPr id="11" name="Text 8"/>
          <p:cNvSpPr/>
          <p:nvPr/>
        </p:nvSpPr>
        <p:spPr>
          <a:xfrm>
            <a:off x="7524750" y="8523327"/>
            <a:ext cx="6491883" cy="215622"/>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No efficient way to find specific information quickly</a:t>
            </a:r>
            <a:endParaRPr lang="en-US" sz="1050" dirty="0"/>
          </a:p>
        </p:txBody>
      </p:sp>
      <p:sp>
        <p:nvSpPr>
          <p:cNvPr id="12" name="Shape 9"/>
          <p:cNvSpPr/>
          <p:nvPr/>
        </p:nvSpPr>
        <p:spPr>
          <a:xfrm>
            <a:off x="471488" y="9015889"/>
            <a:ext cx="6776323" cy="778907"/>
          </a:xfrm>
          <a:prstGeom prst="roundRect">
            <a:avLst>
              <a:gd name="adj" fmla="val 7265"/>
            </a:avLst>
          </a:prstGeom>
          <a:solidFill>
            <a:srgbClr val="F0D4F7"/>
          </a:solidFill>
          <a:ln w="7620">
            <a:solidFill>
              <a:srgbClr val="D6BADD"/>
            </a:solidFill>
            <a:prstDash val="solid"/>
          </a:ln>
        </p:spPr>
      </p:sp>
      <p:sp>
        <p:nvSpPr>
          <p:cNvPr id="13" name="Text 10"/>
          <p:cNvSpPr/>
          <p:nvPr/>
        </p:nvSpPr>
        <p:spPr>
          <a:xfrm>
            <a:off x="613767" y="9158168"/>
            <a:ext cx="1584960" cy="198001"/>
          </a:xfrm>
          <a:prstGeom prst="rect">
            <a:avLst/>
          </a:prstGeom>
          <a:noFill/>
          <a:ln/>
        </p:spPr>
        <p:txBody>
          <a:bodyPr wrap="none" lIns="0" tIns="0" rIns="0" bIns="0" rtlCol="0" anchor="t"/>
          <a:lstStyle/>
          <a:p>
            <a:pPr algn="l" indent="0" marL="0">
              <a:lnSpc>
                <a:spcPts val="1550"/>
              </a:lnSpc>
              <a:buNone/>
            </a:pPr>
            <a:r>
              <a:rPr lang="en-US" sz="1200" dirty="0">
                <a:solidFill>
                  <a:srgbClr val="272525"/>
                </a:solidFill>
                <a:latin typeface="Source Serif 4 Semi Bold" pitchFamily="34" charset="0"/>
                <a:ea typeface="Source Serif 4 Semi Bold" pitchFamily="34" charset="-122"/>
                <a:cs typeface="Source Serif 4 Semi Bold" pitchFamily="34" charset="-120"/>
              </a:rPr>
              <a:t>Limited Support</a:t>
            </a:r>
            <a:endParaRPr lang="en-US" sz="1200" dirty="0"/>
          </a:p>
        </p:txBody>
      </p:sp>
      <p:sp>
        <p:nvSpPr>
          <p:cNvPr id="14" name="Text 11"/>
          <p:cNvSpPr/>
          <p:nvPr/>
        </p:nvSpPr>
        <p:spPr>
          <a:xfrm>
            <a:off x="613767" y="9436894"/>
            <a:ext cx="6491764" cy="215622"/>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Lack of verified, multilingual assistance channels</a:t>
            </a:r>
            <a:endParaRPr lang="en-US" sz="1050" dirty="0"/>
          </a:p>
        </p:txBody>
      </p:sp>
      <p:sp>
        <p:nvSpPr>
          <p:cNvPr id="15" name="Shape 12"/>
          <p:cNvSpPr/>
          <p:nvPr/>
        </p:nvSpPr>
        <p:spPr>
          <a:xfrm>
            <a:off x="7382470" y="9015889"/>
            <a:ext cx="6776442" cy="778907"/>
          </a:xfrm>
          <a:prstGeom prst="roundRect">
            <a:avLst>
              <a:gd name="adj" fmla="val 7265"/>
            </a:avLst>
          </a:prstGeom>
          <a:solidFill>
            <a:srgbClr val="F0D4F7"/>
          </a:solidFill>
          <a:ln w="7620">
            <a:solidFill>
              <a:srgbClr val="D6BADD"/>
            </a:solidFill>
            <a:prstDash val="solid"/>
          </a:ln>
        </p:spPr>
      </p:sp>
      <p:sp>
        <p:nvSpPr>
          <p:cNvPr id="16" name="Text 13"/>
          <p:cNvSpPr/>
          <p:nvPr/>
        </p:nvSpPr>
        <p:spPr>
          <a:xfrm>
            <a:off x="7524750" y="9158168"/>
            <a:ext cx="1584960" cy="198001"/>
          </a:xfrm>
          <a:prstGeom prst="rect">
            <a:avLst/>
          </a:prstGeom>
          <a:noFill/>
          <a:ln/>
        </p:spPr>
        <p:txBody>
          <a:bodyPr wrap="none" lIns="0" tIns="0" rIns="0" bIns="0" rtlCol="0" anchor="t"/>
          <a:lstStyle/>
          <a:p>
            <a:pPr algn="l" indent="0" marL="0">
              <a:lnSpc>
                <a:spcPts val="1550"/>
              </a:lnSpc>
              <a:buNone/>
            </a:pPr>
            <a:r>
              <a:rPr lang="en-US" sz="1200" dirty="0">
                <a:solidFill>
                  <a:srgbClr val="272525"/>
                </a:solidFill>
                <a:latin typeface="Source Serif 4 Semi Bold" pitchFamily="34" charset="0"/>
                <a:ea typeface="Source Serif 4 Semi Bold" pitchFamily="34" charset="-122"/>
                <a:cs typeface="Source Serif 4 Semi Bold" pitchFamily="34" charset="-120"/>
              </a:rPr>
              <a:t>Unreliable Bots</a:t>
            </a:r>
            <a:endParaRPr lang="en-US" sz="1200" dirty="0"/>
          </a:p>
        </p:txBody>
      </p:sp>
      <p:sp>
        <p:nvSpPr>
          <p:cNvPr id="17" name="Text 14"/>
          <p:cNvSpPr/>
          <p:nvPr/>
        </p:nvSpPr>
        <p:spPr>
          <a:xfrm>
            <a:off x="7524750" y="9436894"/>
            <a:ext cx="6491883" cy="215622"/>
          </a:xfrm>
          <a:prstGeom prst="rect">
            <a:avLst/>
          </a:prstGeom>
          <a:noFill/>
          <a:ln/>
        </p:spPr>
        <p:txBody>
          <a:bodyPr wrap="none" lIns="0" tIns="0" rIns="0" bIns="0" rtlCol="0" anchor="t"/>
          <a:lstStyle/>
          <a:p>
            <a:pPr algn="l" indent="0" marL="0">
              <a:lnSpc>
                <a:spcPts val="1650"/>
              </a:lnSpc>
              <a:buNone/>
            </a:pPr>
            <a:r>
              <a:rPr lang="en-US" sz="1050" dirty="0">
                <a:solidFill>
                  <a:srgbClr val="272525"/>
                </a:solidFill>
                <a:latin typeface="Source Sans 3" pitchFamily="34" charset="0"/>
                <a:ea typeface="Source Sans 3" pitchFamily="34" charset="-122"/>
                <a:cs typeface="Source Sans 3" pitchFamily="34" charset="-120"/>
              </a:rPr>
              <a:t>Existing chatbots provide inaccurate or incomplete answers</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7833" y="768668"/>
            <a:ext cx="6748463" cy="636746"/>
          </a:xfrm>
          <a:prstGeom prst="rect">
            <a:avLst/>
          </a:prstGeom>
          <a:noFill/>
          <a:ln/>
        </p:spPr>
        <p:txBody>
          <a:bodyPr wrap="none" lIns="0" tIns="0" rIns="0" bIns="0" rtlCol="0" anchor="t"/>
          <a:lstStyle/>
          <a:p>
            <a:pPr algn="l" indent="0" marL="0">
              <a:lnSpc>
                <a:spcPts val="5000"/>
              </a:lnSpc>
              <a:buNone/>
            </a:pPr>
            <a:r>
              <a:rPr lang="en-US" sz="4000" dirty="0">
                <a:solidFill>
                  <a:srgbClr val="000000"/>
                </a:solidFill>
                <a:latin typeface="Source Serif 4 Semi Bold" pitchFamily="34" charset="0"/>
                <a:ea typeface="Source Serif 4 Semi Bold" pitchFamily="34" charset="-122"/>
                <a:cs typeface="Source Serif 4 Semi Bold" pitchFamily="34" charset="-120"/>
              </a:rPr>
              <a:t>Our Solution: CivicAssist AI</a:t>
            </a:r>
            <a:endParaRPr lang="en-US" sz="4000" dirty="0"/>
          </a:p>
        </p:txBody>
      </p:sp>
      <p:sp>
        <p:nvSpPr>
          <p:cNvPr id="3" name="Text 1"/>
          <p:cNvSpPr/>
          <p:nvPr/>
        </p:nvSpPr>
        <p:spPr>
          <a:xfrm>
            <a:off x="757833" y="1838444"/>
            <a:ext cx="13114734"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3" pitchFamily="34" charset="0"/>
                <a:ea typeface="Source Sans 3" pitchFamily="34" charset="-122"/>
                <a:cs typeface="Source Sans 3" pitchFamily="34" charset="-120"/>
              </a:rPr>
              <a:t>A multimodal, intelligent public service assistant that transforms how citizens interact with government services through cutting-edge AI technology.</a:t>
            </a:r>
            <a:endParaRPr lang="en-US" sz="17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7833" y="2774871"/>
            <a:ext cx="541258" cy="541258"/>
          </a:xfrm>
          <a:prstGeom prst="rect">
            <a:avLst/>
          </a:prstGeom>
        </p:spPr>
      </p:pic>
      <p:sp>
        <p:nvSpPr>
          <p:cNvPr id="5" name="Text 2"/>
          <p:cNvSpPr/>
          <p:nvPr/>
        </p:nvSpPr>
        <p:spPr>
          <a:xfrm>
            <a:off x="757833" y="3586758"/>
            <a:ext cx="2907030" cy="31849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RAG-Powered Accuracy</a:t>
            </a:r>
            <a:endParaRPr lang="en-US" sz="2000" dirty="0"/>
          </a:p>
        </p:txBody>
      </p:sp>
      <p:sp>
        <p:nvSpPr>
          <p:cNvPr id="6" name="Text 3"/>
          <p:cNvSpPr/>
          <p:nvPr/>
        </p:nvSpPr>
        <p:spPr>
          <a:xfrm>
            <a:off x="757833" y="4035147"/>
            <a:ext cx="6421993" cy="103941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3" pitchFamily="34" charset="0"/>
                <a:ea typeface="Source Sans 3" pitchFamily="34" charset="-122"/>
                <a:cs typeface="Source Sans 3" pitchFamily="34" charset="-120"/>
              </a:rPr>
              <a:t>Retrieval-Augmented Generation ensures all answers are grounded in verified government documents, eliminating hallucinations and providing trustworthy information.</a:t>
            </a:r>
            <a:endParaRPr lang="en-US" sz="17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0455" y="2774871"/>
            <a:ext cx="541258" cy="541258"/>
          </a:xfrm>
          <a:prstGeom prst="rect">
            <a:avLst/>
          </a:prstGeom>
        </p:spPr>
      </p:pic>
      <p:sp>
        <p:nvSpPr>
          <p:cNvPr id="8" name="Text 4"/>
          <p:cNvSpPr/>
          <p:nvPr/>
        </p:nvSpPr>
        <p:spPr>
          <a:xfrm>
            <a:off x="7450455" y="3586758"/>
            <a:ext cx="2759154" cy="31849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Step-by-Step Guidance</a:t>
            </a:r>
            <a:endParaRPr lang="en-US" sz="2000" dirty="0"/>
          </a:p>
        </p:txBody>
      </p:sp>
      <p:sp>
        <p:nvSpPr>
          <p:cNvPr id="9" name="Text 5"/>
          <p:cNvSpPr/>
          <p:nvPr/>
        </p:nvSpPr>
        <p:spPr>
          <a:xfrm>
            <a:off x="7450455" y="4035147"/>
            <a:ext cx="6422112"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3" pitchFamily="34" charset="0"/>
                <a:ea typeface="Source Sans 3" pitchFamily="34" charset="-122"/>
                <a:cs typeface="Source Sans 3" pitchFamily="34" charset="-120"/>
              </a:rPr>
              <a:t>Interactive procedural wizards break down complex processes into clear, actionable steps with required documents and timelines.</a:t>
            </a:r>
            <a:endParaRPr lang="en-US" sz="17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7833" y="5507593"/>
            <a:ext cx="541258" cy="541258"/>
          </a:xfrm>
          <a:prstGeom prst="rect">
            <a:avLst/>
          </a:prstGeom>
        </p:spPr>
      </p:pic>
      <p:sp>
        <p:nvSpPr>
          <p:cNvPr id="11" name="Text 6"/>
          <p:cNvSpPr/>
          <p:nvPr/>
        </p:nvSpPr>
        <p:spPr>
          <a:xfrm>
            <a:off x="757833" y="6319480"/>
            <a:ext cx="2547342" cy="31849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Multimodal Support</a:t>
            </a:r>
            <a:endParaRPr lang="en-US" sz="2000" dirty="0"/>
          </a:p>
        </p:txBody>
      </p:sp>
      <p:sp>
        <p:nvSpPr>
          <p:cNvPr id="12" name="Text 7"/>
          <p:cNvSpPr/>
          <p:nvPr/>
        </p:nvSpPr>
        <p:spPr>
          <a:xfrm>
            <a:off x="757833" y="6767870"/>
            <a:ext cx="6421993"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3" pitchFamily="34" charset="0"/>
                <a:ea typeface="Source Sans 3" pitchFamily="34" charset="-122"/>
                <a:cs typeface="Source Sans 3" pitchFamily="34" charset="-120"/>
              </a:rPr>
              <a:t>Process PDFs, extract text from images using OCR, and interact through voice commands for maximum accessibility.</a:t>
            </a:r>
            <a:endParaRPr lang="en-US" sz="17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0455" y="5507593"/>
            <a:ext cx="541258" cy="541258"/>
          </a:xfrm>
          <a:prstGeom prst="rect">
            <a:avLst/>
          </a:prstGeom>
        </p:spPr>
      </p:pic>
      <p:sp>
        <p:nvSpPr>
          <p:cNvPr id="14" name="Text 8"/>
          <p:cNvSpPr/>
          <p:nvPr/>
        </p:nvSpPr>
        <p:spPr>
          <a:xfrm>
            <a:off x="7450455" y="6319480"/>
            <a:ext cx="2559606" cy="318492"/>
          </a:xfrm>
          <a:prstGeom prst="rect">
            <a:avLst/>
          </a:prstGeom>
          <a:noFill/>
          <a:ln/>
        </p:spPr>
        <p:txBody>
          <a:bodyPr wrap="none" lIns="0" tIns="0" rIns="0" bIns="0" rtlCol="0" anchor="t"/>
          <a:lstStyle/>
          <a:p>
            <a:pPr algn="l" indent="0" marL="0">
              <a:lnSpc>
                <a:spcPts val="2500"/>
              </a:lnSpc>
              <a:buNone/>
            </a:pPr>
            <a:r>
              <a:rPr lang="en-US" sz="2000" dirty="0">
                <a:solidFill>
                  <a:srgbClr val="272525"/>
                </a:solidFill>
                <a:latin typeface="Source Serif 4 Semi Bold" pitchFamily="34" charset="0"/>
                <a:ea typeface="Source Serif 4 Semi Bold" pitchFamily="34" charset="-122"/>
                <a:cs typeface="Source Serif 4 Semi Bold" pitchFamily="34" charset="-120"/>
              </a:rPr>
              <a:t>Smart Agent Routing</a:t>
            </a:r>
            <a:endParaRPr lang="en-US" sz="2000" dirty="0"/>
          </a:p>
        </p:txBody>
      </p:sp>
      <p:sp>
        <p:nvSpPr>
          <p:cNvPr id="15" name="Text 9"/>
          <p:cNvSpPr/>
          <p:nvPr/>
        </p:nvSpPr>
        <p:spPr>
          <a:xfrm>
            <a:off x="7450455" y="6767870"/>
            <a:ext cx="6422112" cy="692944"/>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Source Sans 3" pitchFamily="34" charset="0"/>
                <a:ea typeface="Source Sans 3" pitchFamily="34" charset="-122"/>
                <a:cs typeface="Source Sans 3" pitchFamily="34" charset="-120"/>
              </a:rPr>
              <a:t>Intelligent agents analyze query complexity and route to specialized handlers for optimal response quality and efficiency.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2838" y="630793"/>
            <a:ext cx="5397579" cy="674608"/>
          </a:xfrm>
          <a:prstGeom prst="rect">
            <a:avLst/>
          </a:prstGeom>
          <a:noFill/>
          <a:ln/>
        </p:spPr>
        <p:txBody>
          <a:bodyPr wrap="none" lIns="0" tIns="0" rIns="0" bIns="0" rtlCol="0" anchor="t"/>
          <a:lstStyle/>
          <a:p>
            <a:pPr algn="l" indent="0" marL="0">
              <a:lnSpc>
                <a:spcPts val="5300"/>
              </a:lnSpc>
              <a:buNone/>
            </a:pPr>
            <a:r>
              <a:rPr lang="en-US" sz="4250" dirty="0">
                <a:solidFill>
                  <a:srgbClr val="000000"/>
                </a:solidFill>
                <a:latin typeface="Source Serif 4 Semi Bold" pitchFamily="34" charset="0"/>
                <a:ea typeface="Source Serif 4 Semi Bold" pitchFamily="34" charset="-122"/>
                <a:cs typeface="Source Serif 4 Semi Bold" pitchFamily="34" charset="-120"/>
              </a:rPr>
              <a:t>System Architecture</a:t>
            </a:r>
            <a:endParaRPr lang="en-US" sz="4250" dirty="0"/>
          </a:p>
        </p:txBody>
      </p:sp>
      <p:sp>
        <p:nvSpPr>
          <p:cNvPr id="3" name="Text 1"/>
          <p:cNvSpPr/>
          <p:nvPr/>
        </p:nvSpPr>
        <p:spPr>
          <a:xfrm>
            <a:off x="802838" y="1764149"/>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01</a:t>
            </a:r>
            <a:endParaRPr lang="en-US" sz="1800" dirty="0"/>
          </a:p>
        </p:txBody>
      </p:sp>
      <p:sp>
        <p:nvSpPr>
          <p:cNvPr id="4" name="Shape 2"/>
          <p:cNvSpPr/>
          <p:nvPr/>
        </p:nvSpPr>
        <p:spPr>
          <a:xfrm>
            <a:off x="802838" y="2123480"/>
            <a:ext cx="6397704" cy="30480"/>
          </a:xfrm>
          <a:prstGeom prst="rect">
            <a:avLst/>
          </a:prstGeom>
          <a:solidFill>
            <a:srgbClr val="BE49DF"/>
          </a:solidFill>
          <a:ln/>
        </p:spPr>
      </p:sp>
      <p:sp>
        <p:nvSpPr>
          <p:cNvPr id="5" name="Text 3"/>
          <p:cNvSpPr/>
          <p:nvPr/>
        </p:nvSpPr>
        <p:spPr>
          <a:xfrm>
            <a:off x="802838" y="2299097"/>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React Frontend</a:t>
            </a:r>
            <a:endParaRPr lang="en-US" sz="2100" dirty="0"/>
          </a:p>
        </p:txBody>
      </p:sp>
      <p:sp>
        <p:nvSpPr>
          <p:cNvPr id="6" name="Text 4"/>
          <p:cNvSpPr/>
          <p:nvPr/>
        </p:nvSpPr>
        <p:spPr>
          <a:xfrm>
            <a:off x="802838" y="2774037"/>
            <a:ext cx="6397704" cy="734139"/>
          </a:xfrm>
          <a:prstGeom prst="rect">
            <a:avLst/>
          </a:prstGeom>
          <a:noFill/>
          <a:ln/>
        </p:spPr>
        <p:txBody>
          <a:bodyPr wrap="squar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Modern, responsive interface with voice and file upload capabilities</a:t>
            </a:r>
            <a:endParaRPr lang="en-US" sz="1800" dirty="0"/>
          </a:p>
        </p:txBody>
      </p:sp>
      <p:sp>
        <p:nvSpPr>
          <p:cNvPr id="7" name="Text 5"/>
          <p:cNvSpPr/>
          <p:nvPr/>
        </p:nvSpPr>
        <p:spPr>
          <a:xfrm>
            <a:off x="7429857" y="1764149"/>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02</a:t>
            </a:r>
            <a:endParaRPr lang="en-US" sz="1800" dirty="0"/>
          </a:p>
        </p:txBody>
      </p:sp>
      <p:sp>
        <p:nvSpPr>
          <p:cNvPr id="8" name="Shape 6"/>
          <p:cNvSpPr/>
          <p:nvPr/>
        </p:nvSpPr>
        <p:spPr>
          <a:xfrm>
            <a:off x="7429857" y="2123480"/>
            <a:ext cx="6397704" cy="30480"/>
          </a:xfrm>
          <a:prstGeom prst="rect">
            <a:avLst/>
          </a:prstGeom>
          <a:solidFill>
            <a:srgbClr val="BE49DF"/>
          </a:solidFill>
          <a:ln/>
        </p:spPr>
      </p:sp>
      <p:sp>
        <p:nvSpPr>
          <p:cNvPr id="9" name="Text 7"/>
          <p:cNvSpPr/>
          <p:nvPr/>
        </p:nvSpPr>
        <p:spPr>
          <a:xfrm>
            <a:off x="7429857" y="2299097"/>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FastAPI Backend</a:t>
            </a:r>
            <a:endParaRPr lang="en-US" sz="2100" dirty="0"/>
          </a:p>
        </p:txBody>
      </p:sp>
      <p:sp>
        <p:nvSpPr>
          <p:cNvPr id="10" name="Text 8"/>
          <p:cNvSpPr/>
          <p:nvPr/>
        </p:nvSpPr>
        <p:spPr>
          <a:xfrm>
            <a:off x="7429857" y="2774037"/>
            <a:ext cx="6397704" cy="734139"/>
          </a:xfrm>
          <a:prstGeom prst="rect">
            <a:avLst/>
          </a:prstGeom>
          <a:noFill/>
          <a:ln/>
        </p:spPr>
        <p:txBody>
          <a:bodyPr wrap="squar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High-performance API layer handling requests and orchestrating services</a:t>
            </a:r>
            <a:endParaRPr lang="en-US" sz="1800" dirty="0"/>
          </a:p>
        </p:txBody>
      </p:sp>
      <p:sp>
        <p:nvSpPr>
          <p:cNvPr id="11" name="Text 9"/>
          <p:cNvSpPr/>
          <p:nvPr/>
        </p:nvSpPr>
        <p:spPr>
          <a:xfrm>
            <a:off x="802838" y="3909536"/>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03</a:t>
            </a:r>
            <a:endParaRPr lang="en-US" sz="1800" dirty="0"/>
          </a:p>
        </p:txBody>
      </p:sp>
      <p:sp>
        <p:nvSpPr>
          <p:cNvPr id="12" name="Shape 10"/>
          <p:cNvSpPr/>
          <p:nvPr/>
        </p:nvSpPr>
        <p:spPr>
          <a:xfrm>
            <a:off x="802838" y="4268867"/>
            <a:ext cx="6397704" cy="30480"/>
          </a:xfrm>
          <a:prstGeom prst="rect">
            <a:avLst/>
          </a:prstGeom>
          <a:solidFill>
            <a:srgbClr val="BE49DF"/>
          </a:solidFill>
          <a:ln/>
        </p:spPr>
      </p:sp>
      <p:sp>
        <p:nvSpPr>
          <p:cNvPr id="13" name="Text 11"/>
          <p:cNvSpPr/>
          <p:nvPr/>
        </p:nvSpPr>
        <p:spPr>
          <a:xfrm>
            <a:off x="802838" y="4444484"/>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RAG Engine</a:t>
            </a:r>
            <a:endParaRPr lang="en-US" sz="2100" dirty="0"/>
          </a:p>
        </p:txBody>
      </p:sp>
      <p:sp>
        <p:nvSpPr>
          <p:cNvPr id="14" name="Text 12"/>
          <p:cNvSpPr/>
          <p:nvPr/>
        </p:nvSpPr>
        <p:spPr>
          <a:xfrm>
            <a:off x="802838" y="4919424"/>
            <a:ext cx="6397704" cy="734139"/>
          </a:xfrm>
          <a:prstGeom prst="rect">
            <a:avLst/>
          </a:prstGeom>
          <a:noFill/>
          <a:ln/>
        </p:spPr>
        <p:txBody>
          <a:bodyPr wrap="squar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Retrieves relevant document chunks and generates contextual responses</a:t>
            </a:r>
            <a:endParaRPr lang="en-US" sz="1800" dirty="0"/>
          </a:p>
        </p:txBody>
      </p:sp>
      <p:sp>
        <p:nvSpPr>
          <p:cNvPr id="15" name="Text 13"/>
          <p:cNvSpPr/>
          <p:nvPr/>
        </p:nvSpPr>
        <p:spPr>
          <a:xfrm>
            <a:off x="7429857" y="3909536"/>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04</a:t>
            </a:r>
            <a:endParaRPr lang="en-US" sz="1800" dirty="0"/>
          </a:p>
        </p:txBody>
      </p:sp>
      <p:sp>
        <p:nvSpPr>
          <p:cNvPr id="16" name="Shape 14"/>
          <p:cNvSpPr/>
          <p:nvPr/>
        </p:nvSpPr>
        <p:spPr>
          <a:xfrm>
            <a:off x="7429857" y="4268867"/>
            <a:ext cx="6397704" cy="30480"/>
          </a:xfrm>
          <a:prstGeom prst="rect">
            <a:avLst/>
          </a:prstGeom>
          <a:solidFill>
            <a:srgbClr val="BE49DF"/>
          </a:solidFill>
          <a:ln/>
        </p:spPr>
      </p:sp>
      <p:sp>
        <p:nvSpPr>
          <p:cNvPr id="17" name="Text 15"/>
          <p:cNvSpPr/>
          <p:nvPr/>
        </p:nvSpPr>
        <p:spPr>
          <a:xfrm>
            <a:off x="7429857" y="4444484"/>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Vector Database</a:t>
            </a:r>
            <a:endParaRPr lang="en-US" sz="2100" dirty="0"/>
          </a:p>
        </p:txBody>
      </p:sp>
      <p:sp>
        <p:nvSpPr>
          <p:cNvPr id="18" name="Text 16"/>
          <p:cNvSpPr/>
          <p:nvPr/>
        </p:nvSpPr>
        <p:spPr>
          <a:xfrm>
            <a:off x="7429857" y="4919424"/>
            <a:ext cx="6397704" cy="367070"/>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Chroma/FAISS stores document embeddings for semantic search</a:t>
            </a:r>
            <a:endParaRPr lang="en-US" sz="1800" dirty="0"/>
          </a:p>
        </p:txBody>
      </p:sp>
      <p:sp>
        <p:nvSpPr>
          <p:cNvPr id="19" name="Text 17"/>
          <p:cNvSpPr/>
          <p:nvPr/>
        </p:nvSpPr>
        <p:spPr>
          <a:xfrm>
            <a:off x="802838" y="6054923"/>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05</a:t>
            </a:r>
            <a:endParaRPr lang="en-US" sz="1800" dirty="0"/>
          </a:p>
        </p:txBody>
      </p:sp>
      <p:sp>
        <p:nvSpPr>
          <p:cNvPr id="20" name="Shape 18"/>
          <p:cNvSpPr/>
          <p:nvPr/>
        </p:nvSpPr>
        <p:spPr>
          <a:xfrm>
            <a:off x="802838" y="6414254"/>
            <a:ext cx="6397704" cy="30480"/>
          </a:xfrm>
          <a:prstGeom prst="rect">
            <a:avLst/>
          </a:prstGeom>
          <a:solidFill>
            <a:srgbClr val="BE49DF"/>
          </a:solidFill>
          <a:ln/>
        </p:spPr>
      </p:sp>
      <p:sp>
        <p:nvSpPr>
          <p:cNvPr id="21" name="Text 19"/>
          <p:cNvSpPr/>
          <p:nvPr/>
        </p:nvSpPr>
        <p:spPr>
          <a:xfrm>
            <a:off x="802838" y="6589871"/>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Local LLM (Ollama)</a:t>
            </a:r>
            <a:endParaRPr lang="en-US" sz="2100" dirty="0"/>
          </a:p>
        </p:txBody>
      </p:sp>
      <p:sp>
        <p:nvSpPr>
          <p:cNvPr id="22" name="Text 20"/>
          <p:cNvSpPr/>
          <p:nvPr/>
        </p:nvSpPr>
        <p:spPr>
          <a:xfrm>
            <a:off x="802838" y="7064812"/>
            <a:ext cx="6397704" cy="367070"/>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Privacy-first processing with multi-model verification layer</a:t>
            </a:r>
            <a:endParaRPr lang="en-US" sz="1800" dirty="0"/>
          </a:p>
        </p:txBody>
      </p:sp>
      <p:sp>
        <p:nvSpPr>
          <p:cNvPr id="23" name="Text 21"/>
          <p:cNvSpPr/>
          <p:nvPr/>
        </p:nvSpPr>
        <p:spPr>
          <a:xfrm>
            <a:off x="7429857" y="6054923"/>
            <a:ext cx="229314" cy="286703"/>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erif 4 Light" pitchFamily="34" charset="0"/>
                <a:ea typeface="Source Serif 4 Light" pitchFamily="34" charset="-122"/>
                <a:cs typeface="Source Serif 4 Light" pitchFamily="34" charset="-120"/>
              </a:rPr>
              <a:t>06</a:t>
            </a:r>
            <a:endParaRPr lang="en-US" sz="1800" dirty="0"/>
          </a:p>
        </p:txBody>
      </p:sp>
      <p:sp>
        <p:nvSpPr>
          <p:cNvPr id="24" name="Shape 22"/>
          <p:cNvSpPr/>
          <p:nvPr/>
        </p:nvSpPr>
        <p:spPr>
          <a:xfrm>
            <a:off x="7429857" y="6414254"/>
            <a:ext cx="6397704" cy="30480"/>
          </a:xfrm>
          <a:prstGeom prst="rect">
            <a:avLst/>
          </a:prstGeom>
          <a:solidFill>
            <a:srgbClr val="BE49DF"/>
          </a:solidFill>
          <a:ln/>
        </p:spPr>
      </p:sp>
      <p:sp>
        <p:nvSpPr>
          <p:cNvPr id="25" name="Text 23"/>
          <p:cNvSpPr/>
          <p:nvPr/>
        </p:nvSpPr>
        <p:spPr>
          <a:xfrm>
            <a:off x="7429857" y="6589871"/>
            <a:ext cx="2698790" cy="337304"/>
          </a:xfrm>
          <a:prstGeom prst="rect">
            <a:avLst/>
          </a:prstGeom>
          <a:noFill/>
          <a:ln/>
        </p:spPr>
        <p:txBody>
          <a:bodyPr wrap="none" lIns="0" tIns="0" rIns="0" bIns="0" rtlCol="0" anchor="t"/>
          <a:lstStyle/>
          <a:p>
            <a:pPr algn="l" indent="0" marL="0">
              <a:lnSpc>
                <a:spcPts val="2650"/>
              </a:lnSpc>
              <a:buNone/>
            </a:pPr>
            <a:r>
              <a:rPr lang="en-US" sz="2100" dirty="0">
                <a:solidFill>
                  <a:srgbClr val="272525"/>
                </a:solidFill>
                <a:latin typeface="Source Serif 4 Semi Bold" pitchFamily="34" charset="0"/>
                <a:ea typeface="Source Serif 4 Semi Bold" pitchFamily="34" charset="-122"/>
                <a:cs typeface="Source Serif 4 Semi Bold" pitchFamily="34" charset="-120"/>
              </a:rPr>
              <a:t>OCR &amp; Voice</a:t>
            </a:r>
            <a:endParaRPr lang="en-US" sz="2100" dirty="0"/>
          </a:p>
        </p:txBody>
      </p:sp>
      <p:sp>
        <p:nvSpPr>
          <p:cNvPr id="26" name="Text 24"/>
          <p:cNvSpPr/>
          <p:nvPr/>
        </p:nvSpPr>
        <p:spPr>
          <a:xfrm>
            <a:off x="7429857" y="7064812"/>
            <a:ext cx="6397704" cy="367070"/>
          </a:xfrm>
          <a:prstGeom prst="rect">
            <a:avLst/>
          </a:prstGeom>
          <a:noFill/>
          <a:ln/>
        </p:spPr>
        <p:txBody>
          <a:bodyPr wrap="none" lIns="0" tIns="0" rIns="0" bIns="0" rtlCol="0" anchor="t"/>
          <a:lstStyle/>
          <a:p>
            <a:pPr algn="l" indent="0" marL="0">
              <a:lnSpc>
                <a:spcPts val="2850"/>
              </a:lnSpc>
              <a:buNone/>
            </a:pPr>
            <a:r>
              <a:rPr lang="en-US" sz="1800" dirty="0">
                <a:solidFill>
                  <a:srgbClr val="272525"/>
                </a:solidFill>
                <a:latin typeface="Source Sans 3" pitchFamily="34" charset="0"/>
                <a:ea typeface="Source Sans 3" pitchFamily="34" charset="-122"/>
                <a:cs typeface="Source Sans 3" pitchFamily="34" charset="-120"/>
              </a:rPr>
              <a:t>Text extraction from images and speech-to-text capabilities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93408" y="466249"/>
            <a:ext cx="3989546" cy="498634"/>
          </a:xfrm>
          <a:prstGeom prst="rect">
            <a:avLst/>
          </a:prstGeom>
          <a:noFill/>
          <a:ln/>
        </p:spPr>
        <p:txBody>
          <a:bodyPr wrap="none" lIns="0" tIns="0" rIns="0" bIns="0" rtlCol="0" anchor="t"/>
          <a:lstStyle/>
          <a:p>
            <a:pPr algn="l" indent="0" marL="0">
              <a:lnSpc>
                <a:spcPts val="3900"/>
              </a:lnSpc>
              <a:buNone/>
            </a:pPr>
            <a:r>
              <a:rPr lang="en-US" sz="3100" dirty="0">
                <a:solidFill>
                  <a:srgbClr val="000000"/>
                </a:solidFill>
                <a:latin typeface="Source Serif 4 Semi Bold" pitchFamily="34" charset="0"/>
                <a:ea typeface="Source Serif 4 Semi Bold" pitchFamily="34" charset="-122"/>
                <a:cs typeface="Source Serif 4 Semi Bold" pitchFamily="34" charset="-120"/>
              </a:rPr>
              <a:t>Key Features</a:t>
            </a:r>
            <a:endParaRPr lang="en-US" sz="3100" dirty="0"/>
          </a:p>
        </p:txBody>
      </p:sp>
      <p:sp>
        <p:nvSpPr>
          <p:cNvPr id="3" name="Shape 1"/>
          <p:cNvSpPr/>
          <p:nvPr/>
        </p:nvSpPr>
        <p:spPr>
          <a:xfrm>
            <a:off x="593408" y="1409938"/>
            <a:ext cx="3865483" cy="1617226"/>
          </a:xfrm>
          <a:prstGeom prst="roundRect">
            <a:avLst>
              <a:gd name="adj" fmla="val 6785"/>
            </a:avLst>
          </a:prstGeom>
          <a:solidFill>
            <a:srgbClr val="FFFFFF">
              <a:alpha val="95000"/>
            </a:srgbClr>
          </a:solidFill>
          <a:ln w="22860">
            <a:solidFill>
              <a:srgbClr val="D6BADD"/>
            </a:solidFill>
            <a:prstDash val="solid"/>
          </a:ln>
        </p:spPr>
      </p:sp>
      <p:sp>
        <p:nvSpPr>
          <p:cNvPr id="4" name="Shape 2"/>
          <p:cNvSpPr/>
          <p:nvPr/>
        </p:nvSpPr>
        <p:spPr>
          <a:xfrm>
            <a:off x="570548" y="1409938"/>
            <a:ext cx="91440" cy="1617226"/>
          </a:xfrm>
          <a:prstGeom prst="roundRect">
            <a:avLst>
              <a:gd name="adj" fmla="val 77881"/>
            </a:avLst>
          </a:prstGeom>
          <a:solidFill>
            <a:srgbClr val="BE49DF"/>
          </a:solidFill>
          <a:ln/>
        </p:spPr>
      </p:sp>
      <p:sp>
        <p:nvSpPr>
          <p:cNvPr id="5" name="Text 3"/>
          <p:cNvSpPr/>
          <p:nvPr/>
        </p:nvSpPr>
        <p:spPr>
          <a:xfrm>
            <a:off x="854393" y="1602343"/>
            <a:ext cx="2946202"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RAG-Based Grounded Answers</a:t>
            </a:r>
            <a:endParaRPr lang="en-US" sz="1550" dirty="0"/>
          </a:p>
        </p:txBody>
      </p:sp>
      <p:sp>
        <p:nvSpPr>
          <p:cNvPr id="6" name="Text 4"/>
          <p:cNvSpPr/>
          <p:nvPr/>
        </p:nvSpPr>
        <p:spPr>
          <a:xfrm>
            <a:off x="854393" y="2021086"/>
            <a:ext cx="3412093" cy="813673"/>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Every response is backed by verified government documents with direct source citations</a:t>
            </a:r>
            <a:endParaRPr lang="en-US" sz="1300" dirty="0"/>
          </a:p>
        </p:txBody>
      </p:sp>
      <p:sp>
        <p:nvSpPr>
          <p:cNvPr id="7" name="Shape 5"/>
          <p:cNvSpPr/>
          <p:nvPr/>
        </p:nvSpPr>
        <p:spPr>
          <a:xfrm>
            <a:off x="4628436" y="1409938"/>
            <a:ext cx="3865602" cy="1617226"/>
          </a:xfrm>
          <a:prstGeom prst="roundRect">
            <a:avLst>
              <a:gd name="adj" fmla="val 6785"/>
            </a:avLst>
          </a:prstGeom>
          <a:solidFill>
            <a:srgbClr val="FFFFFF">
              <a:alpha val="95000"/>
            </a:srgbClr>
          </a:solidFill>
          <a:ln w="22860">
            <a:solidFill>
              <a:srgbClr val="D6BADD"/>
            </a:solidFill>
            <a:prstDash val="solid"/>
          </a:ln>
        </p:spPr>
      </p:sp>
      <p:sp>
        <p:nvSpPr>
          <p:cNvPr id="8" name="Shape 6"/>
          <p:cNvSpPr/>
          <p:nvPr/>
        </p:nvSpPr>
        <p:spPr>
          <a:xfrm>
            <a:off x="4605576" y="1409938"/>
            <a:ext cx="91440" cy="1617226"/>
          </a:xfrm>
          <a:prstGeom prst="roundRect">
            <a:avLst>
              <a:gd name="adj" fmla="val 77881"/>
            </a:avLst>
          </a:prstGeom>
          <a:solidFill>
            <a:srgbClr val="BE49DF"/>
          </a:solidFill>
          <a:ln/>
        </p:spPr>
      </p:sp>
      <p:sp>
        <p:nvSpPr>
          <p:cNvPr id="9" name="Text 7"/>
          <p:cNvSpPr/>
          <p:nvPr/>
        </p:nvSpPr>
        <p:spPr>
          <a:xfrm>
            <a:off x="4889421" y="1602343"/>
            <a:ext cx="2160389"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Image OCR Processing</a:t>
            </a:r>
            <a:endParaRPr lang="en-US" sz="1550" dirty="0"/>
          </a:p>
        </p:txBody>
      </p:sp>
      <p:sp>
        <p:nvSpPr>
          <p:cNvPr id="10" name="Text 8"/>
          <p:cNvSpPr/>
          <p:nvPr/>
        </p:nvSpPr>
        <p:spPr>
          <a:xfrm>
            <a:off x="4889421" y="2021086"/>
            <a:ext cx="3412212"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Upload photos of forms or documents and instantly receive explanations and guidance</a:t>
            </a:r>
            <a:endParaRPr lang="en-US" sz="1300" dirty="0"/>
          </a:p>
        </p:txBody>
      </p:sp>
      <p:sp>
        <p:nvSpPr>
          <p:cNvPr id="11" name="Shape 9"/>
          <p:cNvSpPr/>
          <p:nvPr/>
        </p:nvSpPr>
        <p:spPr>
          <a:xfrm>
            <a:off x="593408" y="3196709"/>
            <a:ext cx="3865483" cy="1346002"/>
          </a:xfrm>
          <a:prstGeom prst="roundRect">
            <a:avLst>
              <a:gd name="adj" fmla="val 8152"/>
            </a:avLst>
          </a:prstGeom>
          <a:solidFill>
            <a:srgbClr val="FFFFFF">
              <a:alpha val="95000"/>
            </a:srgbClr>
          </a:solidFill>
          <a:ln w="22860">
            <a:solidFill>
              <a:srgbClr val="D6BADD"/>
            </a:solidFill>
            <a:prstDash val="solid"/>
          </a:ln>
        </p:spPr>
      </p:sp>
      <p:sp>
        <p:nvSpPr>
          <p:cNvPr id="12" name="Shape 10"/>
          <p:cNvSpPr/>
          <p:nvPr/>
        </p:nvSpPr>
        <p:spPr>
          <a:xfrm>
            <a:off x="570548" y="3196709"/>
            <a:ext cx="91440" cy="1346002"/>
          </a:xfrm>
          <a:prstGeom prst="roundRect">
            <a:avLst>
              <a:gd name="adj" fmla="val 77881"/>
            </a:avLst>
          </a:prstGeom>
          <a:solidFill>
            <a:srgbClr val="BE49DF"/>
          </a:solidFill>
          <a:ln/>
        </p:spPr>
      </p:sp>
      <p:sp>
        <p:nvSpPr>
          <p:cNvPr id="13" name="Text 11"/>
          <p:cNvSpPr/>
          <p:nvPr/>
        </p:nvSpPr>
        <p:spPr>
          <a:xfrm>
            <a:off x="854393" y="3389114"/>
            <a:ext cx="1994773"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Voice Intelligence</a:t>
            </a:r>
            <a:endParaRPr lang="en-US" sz="1550" dirty="0"/>
          </a:p>
        </p:txBody>
      </p:sp>
      <p:sp>
        <p:nvSpPr>
          <p:cNvPr id="14" name="Text 12"/>
          <p:cNvSpPr/>
          <p:nvPr/>
        </p:nvSpPr>
        <p:spPr>
          <a:xfrm>
            <a:off x="854393" y="3807857"/>
            <a:ext cx="3412093"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Speak your questions naturally and receive audio responses for hands-free assistance</a:t>
            </a:r>
            <a:endParaRPr lang="en-US" sz="1300" dirty="0"/>
          </a:p>
        </p:txBody>
      </p:sp>
      <p:sp>
        <p:nvSpPr>
          <p:cNvPr id="15" name="Shape 13"/>
          <p:cNvSpPr/>
          <p:nvPr/>
        </p:nvSpPr>
        <p:spPr>
          <a:xfrm>
            <a:off x="4628436" y="3196709"/>
            <a:ext cx="3865602" cy="1346002"/>
          </a:xfrm>
          <a:prstGeom prst="roundRect">
            <a:avLst>
              <a:gd name="adj" fmla="val 8152"/>
            </a:avLst>
          </a:prstGeom>
          <a:solidFill>
            <a:srgbClr val="FFFFFF">
              <a:alpha val="95000"/>
            </a:srgbClr>
          </a:solidFill>
          <a:ln w="22860">
            <a:solidFill>
              <a:srgbClr val="D6BADD"/>
            </a:solidFill>
            <a:prstDash val="solid"/>
          </a:ln>
        </p:spPr>
      </p:sp>
      <p:sp>
        <p:nvSpPr>
          <p:cNvPr id="16" name="Shape 14"/>
          <p:cNvSpPr/>
          <p:nvPr/>
        </p:nvSpPr>
        <p:spPr>
          <a:xfrm>
            <a:off x="4605576" y="3196709"/>
            <a:ext cx="91440" cy="1346002"/>
          </a:xfrm>
          <a:prstGeom prst="roundRect">
            <a:avLst>
              <a:gd name="adj" fmla="val 77881"/>
            </a:avLst>
          </a:prstGeom>
          <a:solidFill>
            <a:srgbClr val="BE49DF"/>
          </a:solidFill>
          <a:ln/>
        </p:spPr>
      </p:sp>
      <p:sp>
        <p:nvSpPr>
          <p:cNvPr id="17" name="Text 15"/>
          <p:cNvSpPr/>
          <p:nvPr/>
        </p:nvSpPr>
        <p:spPr>
          <a:xfrm>
            <a:off x="4889421" y="3389114"/>
            <a:ext cx="1994773"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Procedure Wizard</a:t>
            </a:r>
            <a:endParaRPr lang="en-US" sz="1550" dirty="0"/>
          </a:p>
        </p:txBody>
      </p:sp>
      <p:sp>
        <p:nvSpPr>
          <p:cNvPr id="18" name="Text 16"/>
          <p:cNvSpPr/>
          <p:nvPr/>
        </p:nvSpPr>
        <p:spPr>
          <a:xfrm>
            <a:off x="4889421" y="3807857"/>
            <a:ext cx="3412212"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Interactive step-by-step guidance through complex government processes</a:t>
            </a:r>
            <a:endParaRPr lang="en-US" sz="1300" dirty="0"/>
          </a:p>
        </p:txBody>
      </p:sp>
      <p:sp>
        <p:nvSpPr>
          <p:cNvPr id="19" name="Shape 17"/>
          <p:cNvSpPr/>
          <p:nvPr/>
        </p:nvSpPr>
        <p:spPr>
          <a:xfrm>
            <a:off x="593408" y="4712256"/>
            <a:ext cx="3865483" cy="1346002"/>
          </a:xfrm>
          <a:prstGeom prst="roundRect">
            <a:avLst>
              <a:gd name="adj" fmla="val 8152"/>
            </a:avLst>
          </a:prstGeom>
          <a:solidFill>
            <a:srgbClr val="FFFFFF">
              <a:alpha val="95000"/>
            </a:srgbClr>
          </a:solidFill>
          <a:ln w="22860">
            <a:solidFill>
              <a:srgbClr val="D6BADD"/>
            </a:solidFill>
            <a:prstDash val="solid"/>
          </a:ln>
        </p:spPr>
      </p:sp>
      <p:sp>
        <p:nvSpPr>
          <p:cNvPr id="20" name="Shape 18"/>
          <p:cNvSpPr/>
          <p:nvPr/>
        </p:nvSpPr>
        <p:spPr>
          <a:xfrm>
            <a:off x="570548" y="4712256"/>
            <a:ext cx="91440" cy="1346002"/>
          </a:xfrm>
          <a:prstGeom prst="roundRect">
            <a:avLst>
              <a:gd name="adj" fmla="val 77881"/>
            </a:avLst>
          </a:prstGeom>
          <a:solidFill>
            <a:srgbClr val="BE49DF"/>
          </a:solidFill>
          <a:ln/>
        </p:spPr>
      </p:sp>
      <p:sp>
        <p:nvSpPr>
          <p:cNvPr id="21" name="Text 19"/>
          <p:cNvSpPr/>
          <p:nvPr/>
        </p:nvSpPr>
        <p:spPr>
          <a:xfrm>
            <a:off x="854393" y="4904661"/>
            <a:ext cx="2195989"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Multi-LLM Verification</a:t>
            </a:r>
            <a:endParaRPr lang="en-US" sz="1550" dirty="0"/>
          </a:p>
        </p:txBody>
      </p:sp>
      <p:sp>
        <p:nvSpPr>
          <p:cNvPr id="22" name="Text 20"/>
          <p:cNvSpPr/>
          <p:nvPr/>
        </p:nvSpPr>
        <p:spPr>
          <a:xfrm>
            <a:off x="854393" y="5323403"/>
            <a:ext cx="3412093"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Cross-check responses across multiple models to ensure accuracy and reliability</a:t>
            </a:r>
            <a:endParaRPr lang="en-US" sz="1300" dirty="0"/>
          </a:p>
        </p:txBody>
      </p:sp>
      <p:sp>
        <p:nvSpPr>
          <p:cNvPr id="23" name="Shape 21"/>
          <p:cNvSpPr/>
          <p:nvPr/>
        </p:nvSpPr>
        <p:spPr>
          <a:xfrm>
            <a:off x="4628436" y="4712256"/>
            <a:ext cx="3865602" cy="1346002"/>
          </a:xfrm>
          <a:prstGeom prst="roundRect">
            <a:avLst>
              <a:gd name="adj" fmla="val 8152"/>
            </a:avLst>
          </a:prstGeom>
          <a:solidFill>
            <a:srgbClr val="FFFFFF">
              <a:alpha val="95000"/>
            </a:srgbClr>
          </a:solidFill>
          <a:ln w="22860">
            <a:solidFill>
              <a:srgbClr val="D6BADD"/>
            </a:solidFill>
            <a:prstDash val="solid"/>
          </a:ln>
        </p:spPr>
      </p:sp>
      <p:sp>
        <p:nvSpPr>
          <p:cNvPr id="24" name="Shape 22"/>
          <p:cNvSpPr/>
          <p:nvPr/>
        </p:nvSpPr>
        <p:spPr>
          <a:xfrm>
            <a:off x="4605576" y="4712256"/>
            <a:ext cx="91440" cy="1346002"/>
          </a:xfrm>
          <a:prstGeom prst="roundRect">
            <a:avLst>
              <a:gd name="adj" fmla="val 77881"/>
            </a:avLst>
          </a:prstGeom>
          <a:solidFill>
            <a:srgbClr val="BE49DF"/>
          </a:solidFill>
          <a:ln/>
        </p:spPr>
      </p:sp>
      <p:sp>
        <p:nvSpPr>
          <p:cNvPr id="25" name="Text 23"/>
          <p:cNvSpPr/>
          <p:nvPr/>
        </p:nvSpPr>
        <p:spPr>
          <a:xfrm>
            <a:off x="4889421" y="4904661"/>
            <a:ext cx="1994773"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Real-Time Indexing</a:t>
            </a:r>
            <a:endParaRPr lang="en-US" sz="1550" dirty="0"/>
          </a:p>
        </p:txBody>
      </p:sp>
      <p:sp>
        <p:nvSpPr>
          <p:cNvPr id="26" name="Text 24"/>
          <p:cNvSpPr/>
          <p:nvPr/>
        </p:nvSpPr>
        <p:spPr>
          <a:xfrm>
            <a:off x="4889421" y="5323403"/>
            <a:ext cx="3412212"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Upload new documents and have them instantly searchable in the knowledge base</a:t>
            </a:r>
            <a:endParaRPr lang="en-US" sz="1300" dirty="0"/>
          </a:p>
        </p:txBody>
      </p:sp>
      <p:sp>
        <p:nvSpPr>
          <p:cNvPr id="27" name="Shape 25"/>
          <p:cNvSpPr/>
          <p:nvPr/>
        </p:nvSpPr>
        <p:spPr>
          <a:xfrm>
            <a:off x="593408" y="6227802"/>
            <a:ext cx="3865483" cy="1346002"/>
          </a:xfrm>
          <a:prstGeom prst="roundRect">
            <a:avLst>
              <a:gd name="adj" fmla="val 8152"/>
            </a:avLst>
          </a:prstGeom>
          <a:solidFill>
            <a:srgbClr val="FFFFFF">
              <a:alpha val="95000"/>
            </a:srgbClr>
          </a:solidFill>
          <a:ln w="22860">
            <a:solidFill>
              <a:srgbClr val="D6BADD"/>
            </a:solidFill>
            <a:prstDash val="solid"/>
          </a:ln>
        </p:spPr>
      </p:sp>
      <p:sp>
        <p:nvSpPr>
          <p:cNvPr id="28" name="Shape 26"/>
          <p:cNvSpPr/>
          <p:nvPr/>
        </p:nvSpPr>
        <p:spPr>
          <a:xfrm>
            <a:off x="570548" y="6227802"/>
            <a:ext cx="91440" cy="1346002"/>
          </a:xfrm>
          <a:prstGeom prst="roundRect">
            <a:avLst>
              <a:gd name="adj" fmla="val 77881"/>
            </a:avLst>
          </a:prstGeom>
          <a:solidFill>
            <a:srgbClr val="BE49DF"/>
          </a:solidFill>
          <a:ln/>
        </p:spPr>
      </p:sp>
      <p:sp>
        <p:nvSpPr>
          <p:cNvPr id="29" name="Text 27"/>
          <p:cNvSpPr/>
          <p:nvPr/>
        </p:nvSpPr>
        <p:spPr>
          <a:xfrm>
            <a:off x="854393" y="6420207"/>
            <a:ext cx="2041803" cy="249198"/>
          </a:xfrm>
          <a:prstGeom prst="rect">
            <a:avLst/>
          </a:prstGeom>
          <a:noFill/>
          <a:ln/>
        </p:spPr>
        <p:txBody>
          <a:bodyPr wrap="none" lIns="0" tIns="0" rIns="0" bIns="0" rtlCol="0" anchor="t"/>
          <a:lstStyle/>
          <a:p>
            <a:pPr algn="l" indent="0" marL="0">
              <a:lnSpc>
                <a:spcPts val="1950"/>
              </a:lnSpc>
              <a:buNone/>
            </a:pPr>
            <a:r>
              <a:rPr lang="en-US" sz="1550" dirty="0">
                <a:solidFill>
                  <a:srgbClr val="272525"/>
                </a:solidFill>
                <a:latin typeface="Source Serif 4 Semi Bold" pitchFamily="34" charset="0"/>
                <a:ea typeface="Source Serif 4 Semi Bold" pitchFamily="34" charset="-122"/>
                <a:cs typeface="Source Serif 4 Semi Bold" pitchFamily="34" charset="-120"/>
              </a:rPr>
              <a:t>Source Transparency</a:t>
            </a:r>
            <a:endParaRPr lang="en-US" sz="1550" dirty="0"/>
          </a:p>
        </p:txBody>
      </p:sp>
      <p:sp>
        <p:nvSpPr>
          <p:cNvPr id="30" name="Text 28"/>
          <p:cNvSpPr/>
          <p:nvPr/>
        </p:nvSpPr>
        <p:spPr>
          <a:xfrm>
            <a:off x="854393" y="6838950"/>
            <a:ext cx="3412093" cy="542449"/>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Source Sans 3" pitchFamily="34" charset="0"/>
                <a:ea typeface="Source Sans 3" pitchFamily="34" charset="-122"/>
                <a:cs typeface="Source Sans 3" pitchFamily="34" charset="-120"/>
              </a:rPr>
              <a:t>View highlighted PDF sections showing exactly where answers came from</a:t>
            </a:r>
            <a:endParaRPr lang="en-US" sz="1300" dirty="0"/>
          </a:p>
        </p:txBody>
      </p:sp>
      <p:pic>
        <p:nvPicPr>
          <p:cNvPr id="31" name="Image 0" descr="preencoded.png">    </p:cNvPr>
          <p:cNvPicPr>
            <a:picLocks noChangeAspect="1"/>
          </p:cNvPicPr>
          <p:nvPr/>
        </p:nvPicPr>
        <p:blipFill>
          <a:blip r:embed="rId1"/>
          <a:stretch>
            <a:fillRect/>
          </a:stretch>
        </p:blipFill>
        <p:spPr>
          <a:xfrm>
            <a:off x="8915281" y="1409938"/>
            <a:ext cx="5129213" cy="51292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5898" y="406479"/>
            <a:ext cx="3573304" cy="433507"/>
          </a:xfrm>
          <a:prstGeom prst="rect">
            <a:avLst/>
          </a:prstGeom>
          <a:noFill/>
          <a:ln/>
        </p:spPr>
        <p:txBody>
          <a:bodyPr wrap="none" lIns="0" tIns="0" rIns="0" bIns="0" rtlCol="0" anchor="t"/>
          <a:lstStyle/>
          <a:p>
            <a:pPr algn="l" indent="0" marL="0">
              <a:lnSpc>
                <a:spcPts val="3400"/>
              </a:lnSpc>
              <a:buNone/>
            </a:pPr>
            <a:r>
              <a:rPr lang="en-US" sz="2700" dirty="0">
                <a:solidFill>
                  <a:srgbClr val="000000"/>
                </a:solidFill>
                <a:latin typeface="Source Serif 4 Semi Bold" pitchFamily="34" charset="0"/>
                <a:ea typeface="Source Serif 4 Semi Bold" pitchFamily="34" charset="-122"/>
                <a:cs typeface="Source Serif 4 Semi Bold" pitchFamily="34" charset="-120"/>
              </a:rPr>
              <a:t>Demo Flow Overview</a:t>
            </a:r>
            <a:endParaRPr lang="en-US" sz="2700" dirty="0"/>
          </a:p>
        </p:txBody>
      </p:sp>
      <p:sp>
        <p:nvSpPr>
          <p:cNvPr id="3" name="Shape 1"/>
          <p:cNvSpPr/>
          <p:nvPr/>
        </p:nvSpPr>
        <p:spPr>
          <a:xfrm>
            <a:off x="7307580" y="1134785"/>
            <a:ext cx="15240" cy="6688336"/>
          </a:xfrm>
          <a:prstGeom prst="roundRect">
            <a:avLst>
              <a:gd name="adj" fmla="val 406232"/>
            </a:avLst>
          </a:prstGeom>
          <a:solidFill>
            <a:srgbClr val="D6BADD"/>
          </a:solidFill>
          <a:ln/>
        </p:spPr>
      </p:sp>
      <p:sp>
        <p:nvSpPr>
          <p:cNvPr id="4" name="Shape 2"/>
          <p:cNvSpPr/>
          <p:nvPr/>
        </p:nvSpPr>
        <p:spPr>
          <a:xfrm>
            <a:off x="6722447" y="1292900"/>
            <a:ext cx="442198" cy="15240"/>
          </a:xfrm>
          <a:prstGeom prst="roundRect">
            <a:avLst>
              <a:gd name="adj" fmla="val 406232"/>
            </a:avLst>
          </a:prstGeom>
          <a:solidFill>
            <a:srgbClr val="D6BADD"/>
          </a:solidFill>
          <a:ln/>
        </p:spPr>
      </p:sp>
      <p:sp>
        <p:nvSpPr>
          <p:cNvPr id="5" name="Shape 3"/>
          <p:cNvSpPr/>
          <p:nvPr/>
        </p:nvSpPr>
        <p:spPr>
          <a:xfrm>
            <a:off x="7149405" y="1134785"/>
            <a:ext cx="331589" cy="331589"/>
          </a:xfrm>
          <a:prstGeom prst="roundRect">
            <a:avLst>
              <a:gd name="adj" fmla="val 18671"/>
            </a:avLst>
          </a:prstGeom>
          <a:solidFill>
            <a:srgbClr val="F0D4F7"/>
          </a:solidFill>
          <a:ln w="7620">
            <a:solidFill>
              <a:srgbClr val="D6BADD"/>
            </a:solidFill>
            <a:prstDash val="solid"/>
          </a:ln>
        </p:spPr>
      </p:sp>
      <p:sp>
        <p:nvSpPr>
          <p:cNvPr id="6" name="Text 4"/>
          <p:cNvSpPr/>
          <p:nvPr/>
        </p:nvSpPr>
        <p:spPr>
          <a:xfrm>
            <a:off x="7211139" y="1170503"/>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1</a:t>
            </a:r>
            <a:endParaRPr lang="en-US" sz="1600" dirty="0"/>
          </a:p>
        </p:txBody>
      </p:sp>
      <p:sp>
        <p:nvSpPr>
          <p:cNvPr id="7" name="Text 5"/>
          <p:cNvSpPr/>
          <p:nvPr/>
        </p:nvSpPr>
        <p:spPr>
          <a:xfrm>
            <a:off x="4844058" y="1185386"/>
            <a:ext cx="1734145" cy="216813"/>
          </a:xfrm>
          <a:prstGeom prst="rect">
            <a:avLst/>
          </a:prstGeom>
          <a:noFill/>
          <a:ln/>
        </p:spPr>
        <p:txBody>
          <a:bodyPr wrap="none" lIns="0" tIns="0" rIns="0" bIns="0" rtlCol="0" anchor="t"/>
          <a:lstStyle/>
          <a:p>
            <a:pPr algn="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Question Input</a:t>
            </a:r>
            <a:endParaRPr lang="en-US" sz="1350" dirty="0"/>
          </a:p>
        </p:txBody>
      </p:sp>
      <p:sp>
        <p:nvSpPr>
          <p:cNvPr id="8" name="Text 6"/>
          <p:cNvSpPr/>
          <p:nvPr/>
        </p:nvSpPr>
        <p:spPr>
          <a:xfrm>
            <a:off x="515898" y="1490543"/>
            <a:ext cx="6062305" cy="235744"/>
          </a:xfrm>
          <a:prstGeom prst="rect">
            <a:avLst/>
          </a:prstGeom>
          <a:noFill/>
          <a:ln/>
        </p:spPr>
        <p:txBody>
          <a:bodyPr wrap="none" lIns="0" tIns="0" rIns="0" bIns="0" rtlCol="0" anchor="t"/>
          <a:lstStyle/>
          <a:p>
            <a:pPr algn="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User asks about a public service through text or voice</a:t>
            </a:r>
            <a:endParaRPr lang="en-US" sz="1150" dirty="0"/>
          </a:p>
        </p:txBody>
      </p:sp>
      <p:sp>
        <p:nvSpPr>
          <p:cNvPr id="9" name="Shape 7"/>
          <p:cNvSpPr/>
          <p:nvPr/>
        </p:nvSpPr>
        <p:spPr>
          <a:xfrm>
            <a:off x="7465755" y="2177296"/>
            <a:ext cx="442198" cy="15240"/>
          </a:xfrm>
          <a:prstGeom prst="roundRect">
            <a:avLst>
              <a:gd name="adj" fmla="val 406232"/>
            </a:avLst>
          </a:prstGeom>
          <a:solidFill>
            <a:srgbClr val="D6BADD"/>
          </a:solidFill>
          <a:ln/>
        </p:spPr>
      </p:sp>
      <p:sp>
        <p:nvSpPr>
          <p:cNvPr id="10" name="Shape 8"/>
          <p:cNvSpPr/>
          <p:nvPr/>
        </p:nvSpPr>
        <p:spPr>
          <a:xfrm>
            <a:off x="7149405" y="2019181"/>
            <a:ext cx="331589" cy="331589"/>
          </a:xfrm>
          <a:prstGeom prst="roundRect">
            <a:avLst>
              <a:gd name="adj" fmla="val 18671"/>
            </a:avLst>
          </a:prstGeom>
          <a:solidFill>
            <a:srgbClr val="F0D4F7"/>
          </a:solidFill>
          <a:ln w="7620">
            <a:solidFill>
              <a:srgbClr val="D6BADD"/>
            </a:solidFill>
            <a:prstDash val="solid"/>
          </a:ln>
        </p:spPr>
      </p:sp>
      <p:sp>
        <p:nvSpPr>
          <p:cNvPr id="11" name="Text 9"/>
          <p:cNvSpPr/>
          <p:nvPr/>
        </p:nvSpPr>
        <p:spPr>
          <a:xfrm>
            <a:off x="7211139" y="2054900"/>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2</a:t>
            </a:r>
            <a:endParaRPr lang="en-US" sz="1600" dirty="0"/>
          </a:p>
        </p:txBody>
      </p:sp>
      <p:sp>
        <p:nvSpPr>
          <p:cNvPr id="12" name="Text 10"/>
          <p:cNvSpPr/>
          <p:nvPr/>
        </p:nvSpPr>
        <p:spPr>
          <a:xfrm>
            <a:off x="8052197" y="2069782"/>
            <a:ext cx="1734145" cy="216813"/>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Answer Generation</a:t>
            </a:r>
            <a:endParaRPr lang="en-US" sz="1350" dirty="0"/>
          </a:p>
        </p:txBody>
      </p:sp>
      <p:sp>
        <p:nvSpPr>
          <p:cNvPr id="13" name="Text 11"/>
          <p:cNvSpPr/>
          <p:nvPr/>
        </p:nvSpPr>
        <p:spPr>
          <a:xfrm>
            <a:off x="8052197" y="2374940"/>
            <a:ext cx="6062305"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System displays comprehensive answer with procedural steps and required documents</a:t>
            </a:r>
            <a:endParaRPr lang="en-US" sz="1150" dirty="0"/>
          </a:p>
        </p:txBody>
      </p:sp>
      <p:sp>
        <p:nvSpPr>
          <p:cNvPr id="14" name="Shape 12"/>
          <p:cNvSpPr/>
          <p:nvPr/>
        </p:nvSpPr>
        <p:spPr>
          <a:xfrm>
            <a:off x="6722447" y="2939534"/>
            <a:ext cx="442198" cy="15240"/>
          </a:xfrm>
          <a:prstGeom prst="roundRect">
            <a:avLst>
              <a:gd name="adj" fmla="val 406232"/>
            </a:avLst>
          </a:prstGeom>
          <a:solidFill>
            <a:srgbClr val="D6BADD"/>
          </a:solidFill>
          <a:ln/>
        </p:spPr>
      </p:sp>
      <p:sp>
        <p:nvSpPr>
          <p:cNvPr id="15" name="Shape 13"/>
          <p:cNvSpPr/>
          <p:nvPr/>
        </p:nvSpPr>
        <p:spPr>
          <a:xfrm>
            <a:off x="7149405" y="2781419"/>
            <a:ext cx="331589" cy="331589"/>
          </a:xfrm>
          <a:prstGeom prst="roundRect">
            <a:avLst>
              <a:gd name="adj" fmla="val 18671"/>
            </a:avLst>
          </a:prstGeom>
          <a:solidFill>
            <a:srgbClr val="F0D4F7"/>
          </a:solidFill>
          <a:ln w="7620">
            <a:solidFill>
              <a:srgbClr val="D6BADD"/>
            </a:solidFill>
            <a:prstDash val="solid"/>
          </a:ln>
        </p:spPr>
      </p:sp>
      <p:sp>
        <p:nvSpPr>
          <p:cNvPr id="16" name="Text 14"/>
          <p:cNvSpPr/>
          <p:nvPr/>
        </p:nvSpPr>
        <p:spPr>
          <a:xfrm>
            <a:off x="7211139" y="2817138"/>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3</a:t>
            </a:r>
            <a:endParaRPr lang="en-US" sz="1600" dirty="0"/>
          </a:p>
        </p:txBody>
      </p:sp>
      <p:sp>
        <p:nvSpPr>
          <p:cNvPr id="17" name="Text 15"/>
          <p:cNvSpPr/>
          <p:nvPr/>
        </p:nvSpPr>
        <p:spPr>
          <a:xfrm>
            <a:off x="4844058" y="2832021"/>
            <a:ext cx="1734145" cy="216813"/>
          </a:xfrm>
          <a:prstGeom prst="rect">
            <a:avLst/>
          </a:prstGeom>
          <a:noFill/>
          <a:ln/>
        </p:spPr>
        <p:txBody>
          <a:bodyPr wrap="none" lIns="0" tIns="0" rIns="0" bIns="0" rtlCol="0" anchor="t"/>
          <a:lstStyle/>
          <a:p>
            <a:pPr algn="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Source Citation</a:t>
            </a:r>
            <a:endParaRPr lang="en-US" sz="1350" dirty="0"/>
          </a:p>
        </p:txBody>
      </p:sp>
      <p:sp>
        <p:nvSpPr>
          <p:cNvPr id="18" name="Text 16"/>
          <p:cNvSpPr/>
          <p:nvPr/>
        </p:nvSpPr>
        <p:spPr>
          <a:xfrm>
            <a:off x="515898" y="3137178"/>
            <a:ext cx="6062305" cy="235744"/>
          </a:xfrm>
          <a:prstGeom prst="rect">
            <a:avLst/>
          </a:prstGeom>
          <a:noFill/>
          <a:ln/>
        </p:spPr>
        <p:txBody>
          <a:bodyPr wrap="none" lIns="0" tIns="0" rIns="0" bIns="0" rtlCol="0" anchor="t"/>
          <a:lstStyle/>
          <a:p>
            <a:pPr algn="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Show cited sources with highlighted relevant chunks from original PDFs</a:t>
            </a:r>
            <a:endParaRPr lang="en-US" sz="1150" dirty="0"/>
          </a:p>
        </p:txBody>
      </p:sp>
      <p:sp>
        <p:nvSpPr>
          <p:cNvPr id="19" name="Shape 17"/>
          <p:cNvSpPr/>
          <p:nvPr/>
        </p:nvSpPr>
        <p:spPr>
          <a:xfrm>
            <a:off x="7465755" y="3701891"/>
            <a:ext cx="442198" cy="15240"/>
          </a:xfrm>
          <a:prstGeom prst="roundRect">
            <a:avLst>
              <a:gd name="adj" fmla="val 406232"/>
            </a:avLst>
          </a:prstGeom>
          <a:solidFill>
            <a:srgbClr val="D6BADD"/>
          </a:solidFill>
          <a:ln/>
        </p:spPr>
      </p:sp>
      <p:sp>
        <p:nvSpPr>
          <p:cNvPr id="20" name="Shape 18"/>
          <p:cNvSpPr/>
          <p:nvPr/>
        </p:nvSpPr>
        <p:spPr>
          <a:xfrm>
            <a:off x="7149405" y="3543776"/>
            <a:ext cx="331589" cy="331589"/>
          </a:xfrm>
          <a:prstGeom prst="roundRect">
            <a:avLst>
              <a:gd name="adj" fmla="val 18671"/>
            </a:avLst>
          </a:prstGeom>
          <a:solidFill>
            <a:srgbClr val="F0D4F7"/>
          </a:solidFill>
          <a:ln w="7620">
            <a:solidFill>
              <a:srgbClr val="D6BADD"/>
            </a:solidFill>
            <a:prstDash val="solid"/>
          </a:ln>
        </p:spPr>
      </p:sp>
      <p:sp>
        <p:nvSpPr>
          <p:cNvPr id="21" name="Text 19"/>
          <p:cNvSpPr/>
          <p:nvPr/>
        </p:nvSpPr>
        <p:spPr>
          <a:xfrm>
            <a:off x="7211139" y="3579495"/>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4</a:t>
            </a:r>
            <a:endParaRPr lang="en-US" sz="1600" dirty="0"/>
          </a:p>
        </p:txBody>
      </p:sp>
      <p:sp>
        <p:nvSpPr>
          <p:cNvPr id="22" name="Text 20"/>
          <p:cNvSpPr/>
          <p:nvPr/>
        </p:nvSpPr>
        <p:spPr>
          <a:xfrm>
            <a:off x="8052197" y="3594378"/>
            <a:ext cx="1734145" cy="216813"/>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PDF Upload</a:t>
            </a:r>
            <a:endParaRPr lang="en-US" sz="1350" dirty="0"/>
          </a:p>
        </p:txBody>
      </p:sp>
      <p:sp>
        <p:nvSpPr>
          <p:cNvPr id="23" name="Text 21"/>
          <p:cNvSpPr/>
          <p:nvPr/>
        </p:nvSpPr>
        <p:spPr>
          <a:xfrm>
            <a:off x="8052197" y="3899535"/>
            <a:ext cx="6062305"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Upload new document which is instantly processed and indexed</a:t>
            </a:r>
            <a:endParaRPr lang="en-US" sz="1150" dirty="0"/>
          </a:p>
        </p:txBody>
      </p:sp>
      <p:sp>
        <p:nvSpPr>
          <p:cNvPr id="24" name="Shape 22"/>
          <p:cNvSpPr/>
          <p:nvPr/>
        </p:nvSpPr>
        <p:spPr>
          <a:xfrm>
            <a:off x="6722447" y="4464248"/>
            <a:ext cx="442198" cy="15240"/>
          </a:xfrm>
          <a:prstGeom prst="roundRect">
            <a:avLst>
              <a:gd name="adj" fmla="val 406232"/>
            </a:avLst>
          </a:prstGeom>
          <a:solidFill>
            <a:srgbClr val="D6BADD"/>
          </a:solidFill>
          <a:ln/>
        </p:spPr>
      </p:sp>
      <p:sp>
        <p:nvSpPr>
          <p:cNvPr id="25" name="Shape 23"/>
          <p:cNvSpPr/>
          <p:nvPr/>
        </p:nvSpPr>
        <p:spPr>
          <a:xfrm>
            <a:off x="7149405" y="4306133"/>
            <a:ext cx="331589" cy="331589"/>
          </a:xfrm>
          <a:prstGeom prst="roundRect">
            <a:avLst>
              <a:gd name="adj" fmla="val 18671"/>
            </a:avLst>
          </a:prstGeom>
          <a:solidFill>
            <a:srgbClr val="F0D4F7"/>
          </a:solidFill>
          <a:ln w="7620">
            <a:solidFill>
              <a:srgbClr val="D6BADD"/>
            </a:solidFill>
            <a:prstDash val="solid"/>
          </a:ln>
        </p:spPr>
      </p:sp>
      <p:sp>
        <p:nvSpPr>
          <p:cNvPr id="26" name="Text 24"/>
          <p:cNvSpPr/>
          <p:nvPr/>
        </p:nvSpPr>
        <p:spPr>
          <a:xfrm>
            <a:off x="7211139" y="4341852"/>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5</a:t>
            </a:r>
            <a:endParaRPr lang="en-US" sz="1600" dirty="0"/>
          </a:p>
        </p:txBody>
      </p:sp>
      <p:sp>
        <p:nvSpPr>
          <p:cNvPr id="27" name="Text 25"/>
          <p:cNvSpPr/>
          <p:nvPr/>
        </p:nvSpPr>
        <p:spPr>
          <a:xfrm>
            <a:off x="4844058" y="4356735"/>
            <a:ext cx="1734145" cy="216813"/>
          </a:xfrm>
          <a:prstGeom prst="rect">
            <a:avLst/>
          </a:prstGeom>
          <a:noFill/>
          <a:ln/>
        </p:spPr>
        <p:txBody>
          <a:bodyPr wrap="none" lIns="0" tIns="0" rIns="0" bIns="0" rtlCol="0" anchor="t"/>
          <a:lstStyle/>
          <a:p>
            <a:pPr algn="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Image OCR</a:t>
            </a:r>
            <a:endParaRPr lang="en-US" sz="1350" dirty="0"/>
          </a:p>
        </p:txBody>
      </p:sp>
      <p:sp>
        <p:nvSpPr>
          <p:cNvPr id="28" name="Text 26"/>
          <p:cNvSpPr/>
          <p:nvPr/>
        </p:nvSpPr>
        <p:spPr>
          <a:xfrm>
            <a:off x="515898" y="4661892"/>
            <a:ext cx="6062305" cy="235744"/>
          </a:xfrm>
          <a:prstGeom prst="rect">
            <a:avLst/>
          </a:prstGeom>
          <a:noFill/>
          <a:ln/>
        </p:spPr>
        <p:txBody>
          <a:bodyPr wrap="none" lIns="0" tIns="0" rIns="0" bIns="0" rtlCol="0" anchor="t"/>
          <a:lstStyle/>
          <a:p>
            <a:pPr algn="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Upload form image for automatic text extraction and explanation</a:t>
            </a:r>
            <a:endParaRPr lang="en-US" sz="1150" dirty="0"/>
          </a:p>
        </p:txBody>
      </p:sp>
      <p:sp>
        <p:nvSpPr>
          <p:cNvPr id="29" name="Shape 27"/>
          <p:cNvSpPr/>
          <p:nvPr/>
        </p:nvSpPr>
        <p:spPr>
          <a:xfrm>
            <a:off x="7465755" y="5226606"/>
            <a:ext cx="442198" cy="15240"/>
          </a:xfrm>
          <a:prstGeom prst="roundRect">
            <a:avLst>
              <a:gd name="adj" fmla="val 406232"/>
            </a:avLst>
          </a:prstGeom>
          <a:solidFill>
            <a:srgbClr val="D6BADD"/>
          </a:solidFill>
          <a:ln/>
        </p:spPr>
      </p:sp>
      <p:sp>
        <p:nvSpPr>
          <p:cNvPr id="30" name="Shape 28"/>
          <p:cNvSpPr/>
          <p:nvPr/>
        </p:nvSpPr>
        <p:spPr>
          <a:xfrm>
            <a:off x="7149405" y="5068491"/>
            <a:ext cx="331589" cy="331589"/>
          </a:xfrm>
          <a:prstGeom prst="roundRect">
            <a:avLst>
              <a:gd name="adj" fmla="val 18671"/>
            </a:avLst>
          </a:prstGeom>
          <a:solidFill>
            <a:srgbClr val="F0D4F7"/>
          </a:solidFill>
          <a:ln w="7620">
            <a:solidFill>
              <a:srgbClr val="D6BADD"/>
            </a:solidFill>
            <a:prstDash val="solid"/>
          </a:ln>
        </p:spPr>
      </p:sp>
      <p:sp>
        <p:nvSpPr>
          <p:cNvPr id="31" name="Text 29"/>
          <p:cNvSpPr/>
          <p:nvPr/>
        </p:nvSpPr>
        <p:spPr>
          <a:xfrm>
            <a:off x="7211139" y="5104209"/>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6</a:t>
            </a:r>
            <a:endParaRPr lang="en-US" sz="1600" dirty="0"/>
          </a:p>
        </p:txBody>
      </p:sp>
      <p:sp>
        <p:nvSpPr>
          <p:cNvPr id="32" name="Text 30"/>
          <p:cNvSpPr/>
          <p:nvPr/>
        </p:nvSpPr>
        <p:spPr>
          <a:xfrm>
            <a:off x="8052197" y="5119092"/>
            <a:ext cx="1734145" cy="216813"/>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Voice Interaction</a:t>
            </a:r>
            <a:endParaRPr lang="en-US" sz="1350" dirty="0"/>
          </a:p>
        </p:txBody>
      </p:sp>
      <p:sp>
        <p:nvSpPr>
          <p:cNvPr id="33" name="Text 31"/>
          <p:cNvSpPr/>
          <p:nvPr/>
        </p:nvSpPr>
        <p:spPr>
          <a:xfrm>
            <a:off x="8052197" y="5424249"/>
            <a:ext cx="6062305"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Demonstrate natural voice query with spoken response</a:t>
            </a:r>
            <a:endParaRPr lang="en-US" sz="1150" dirty="0"/>
          </a:p>
        </p:txBody>
      </p:sp>
      <p:sp>
        <p:nvSpPr>
          <p:cNvPr id="34" name="Shape 32"/>
          <p:cNvSpPr/>
          <p:nvPr/>
        </p:nvSpPr>
        <p:spPr>
          <a:xfrm>
            <a:off x="6722447" y="5988963"/>
            <a:ext cx="442198" cy="15240"/>
          </a:xfrm>
          <a:prstGeom prst="roundRect">
            <a:avLst>
              <a:gd name="adj" fmla="val 406232"/>
            </a:avLst>
          </a:prstGeom>
          <a:solidFill>
            <a:srgbClr val="D6BADD"/>
          </a:solidFill>
          <a:ln/>
        </p:spPr>
      </p:sp>
      <p:sp>
        <p:nvSpPr>
          <p:cNvPr id="35" name="Shape 33"/>
          <p:cNvSpPr/>
          <p:nvPr/>
        </p:nvSpPr>
        <p:spPr>
          <a:xfrm>
            <a:off x="7149405" y="5830848"/>
            <a:ext cx="331589" cy="331589"/>
          </a:xfrm>
          <a:prstGeom prst="roundRect">
            <a:avLst>
              <a:gd name="adj" fmla="val 18671"/>
            </a:avLst>
          </a:prstGeom>
          <a:solidFill>
            <a:srgbClr val="F0D4F7"/>
          </a:solidFill>
          <a:ln w="7620">
            <a:solidFill>
              <a:srgbClr val="D6BADD"/>
            </a:solidFill>
            <a:prstDash val="solid"/>
          </a:ln>
        </p:spPr>
      </p:sp>
      <p:sp>
        <p:nvSpPr>
          <p:cNvPr id="36" name="Text 34"/>
          <p:cNvSpPr/>
          <p:nvPr/>
        </p:nvSpPr>
        <p:spPr>
          <a:xfrm>
            <a:off x="7211139" y="5866567"/>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7</a:t>
            </a:r>
            <a:endParaRPr lang="en-US" sz="1600" dirty="0"/>
          </a:p>
        </p:txBody>
      </p:sp>
      <p:sp>
        <p:nvSpPr>
          <p:cNvPr id="37" name="Text 35"/>
          <p:cNvSpPr/>
          <p:nvPr/>
        </p:nvSpPr>
        <p:spPr>
          <a:xfrm>
            <a:off x="4844058" y="5881449"/>
            <a:ext cx="1734145" cy="216813"/>
          </a:xfrm>
          <a:prstGeom prst="rect">
            <a:avLst/>
          </a:prstGeom>
          <a:noFill/>
          <a:ln/>
        </p:spPr>
        <p:txBody>
          <a:bodyPr wrap="none" lIns="0" tIns="0" rIns="0" bIns="0" rtlCol="0" anchor="t"/>
          <a:lstStyle/>
          <a:p>
            <a:pPr algn="r"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Agent Comparison</a:t>
            </a:r>
            <a:endParaRPr lang="en-US" sz="1350" dirty="0"/>
          </a:p>
        </p:txBody>
      </p:sp>
      <p:sp>
        <p:nvSpPr>
          <p:cNvPr id="38" name="Text 36"/>
          <p:cNvSpPr/>
          <p:nvPr/>
        </p:nvSpPr>
        <p:spPr>
          <a:xfrm>
            <a:off x="515898" y="6186607"/>
            <a:ext cx="6062305" cy="235744"/>
          </a:xfrm>
          <a:prstGeom prst="rect">
            <a:avLst/>
          </a:prstGeom>
          <a:noFill/>
          <a:ln/>
        </p:spPr>
        <p:txBody>
          <a:bodyPr wrap="none" lIns="0" tIns="0" rIns="0" bIns="0" rtlCol="0" anchor="t"/>
          <a:lstStyle/>
          <a:p>
            <a:pPr algn="r"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Show how different agents handle various query types</a:t>
            </a:r>
            <a:endParaRPr lang="en-US" sz="1150" dirty="0"/>
          </a:p>
        </p:txBody>
      </p:sp>
      <p:sp>
        <p:nvSpPr>
          <p:cNvPr id="39" name="Shape 37"/>
          <p:cNvSpPr/>
          <p:nvPr/>
        </p:nvSpPr>
        <p:spPr>
          <a:xfrm>
            <a:off x="7465755" y="6751320"/>
            <a:ext cx="442198" cy="15240"/>
          </a:xfrm>
          <a:prstGeom prst="roundRect">
            <a:avLst>
              <a:gd name="adj" fmla="val 406232"/>
            </a:avLst>
          </a:prstGeom>
          <a:solidFill>
            <a:srgbClr val="D6BADD"/>
          </a:solidFill>
          <a:ln/>
        </p:spPr>
      </p:sp>
      <p:sp>
        <p:nvSpPr>
          <p:cNvPr id="40" name="Shape 38"/>
          <p:cNvSpPr/>
          <p:nvPr/>
        </p:nvSpPr>
        <p:spPr>
          <a:xfrm>
            <a:off x="7149405" y="6593205"/>
            <a:ext cx="331589" cy="331589"/>
          </a:xfrm>
          <a:prstGeom prst="roundRect">
            <a:avLst>
              <a:gd name="adj" fmla="val 18671"/>
            </a:avLst>
          </a:prstGeom>
          <a:solidFill>
            <a:srgbClr val="F0D4F7"/>
          </a:solidFill>
          <a:ln w="7620">
            <a:solidFill>
              <a:srgbClr val="D6BADD"/>
            </a:solidFill>
            <a:prstDash val="solid"/>
          </a:ln>
        </p:spPr>
      </p:sp>
      <p:sp>
        <p:nvSpPr>
          <p:cNvPr id="41" name="Text 39"/>
          <p:cNvSpPr/>
          <p:nvPr/>
        </p:nvSpPr>
        <p:spPr>
          <a:xfrm>
            <a:off x="7211139" y="6628924"/>
            <a:ext cx="208002" cy="260033"/>
          </a:xfrm>
          <a:prstGeom prst="rect">
            <a:avLst/>
          </a:prstGeom>
          <a:noFill/>
          <a:ln/>
        </p:spPr>
        <p:txBody>
          <a:bodyPr wrap="none" lIns="0" tIns="0" rIns="0" bIns="0" rtlCol="0" anchor="t"/>
          <a:lstStyle/>
          <a:p>
            <a:pPr algn="ctr" indent="0" marL="0">
              <a:lnSpc>
                <a:spcPts val="16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8</a:t>
            </a:r>
            <a:endParaRPr lang="en-US" sz="1600" dirty="0"/>
          </a:p>
        </p:txBody>
      </p:sp>
      <p:sp>
        <p:nvSpPr>
          <p:cNvPr id="42" name="Text 40"/>
          <p:cNvSpPr/>
          <p:nvPr/>
        </p:nvSpPr>
        <p:spPr>
          <a:xfrm>
            <a:off x="8052197" y="6643807"/>
            <a:ext cx="1734145" cy="216813"/>
          </a:xfrm>
          <a:prstGeom prst="rect">
            <a:avLst/>
          </a:prstGeom>
          <a:noFill/>
          <a:ln/>
        </p:spPr>
        <p:txBody>
          <a:bodyPr wrap="none" lIns="0" tIns="0" rIns="0" bIns="0" rtlCol="0" anchor="t"/>
          <a:lstStyle/>
          <a:p>
            <a:pPr algn="l" indent="0" marL="0">
              <a:lnSpc>
                <a:spcPts val="1700"/>
              </a:lnSpc>
              <a:buNone/>
            </a:pPr>
            <a:r>
              <a:rPr lang="en-US" sz="1350" dirty="0">
                <a:solidFill>
                  <a:srgbClr val="272525"/>
                </a:solidFill>
                <a:latin typeface="Source Serif 4 Semi Bold" pitchFamily="34" charset="0"/>
                <a:ea typeface="Source Serif 4 Semi Bold" pitchFamily="34" charset="-122"/>
                <a:cs typeface="Source Serif 4 Semi Bold" pitchFamily="34" charset="-120"/>
              </a:rPr>
              <a:t>Verification Panel</a:t>
            </a:r>
            <a:endParaRPr lang="en-US" sz="1350" dirty="0"/>
          </a:p>
        </p:txBody>
      </p:sp>
      <p:sp>
        <p:nvSpPr>
          <p:cNvPr id="43" name="Text 41"/>
          <p:cNvSpPr/>
          <p:nvPr/>
        </p:nvSpPr>
        <p:spPr>
          <a:xfrm>
            <a:off x="8052197" y="6948964"/>
            <a:ext cx="6062305"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Source Sans 3" pitchFamily="34" charset="0"/>
                <a:ea typeface="Source Sans 3" pitchFamily="34" charset="-122"/>
                <a:cs typeface="Source Sans 3" pitchFamily="34" charset="-120"/>
              </a:rPr>
              <a:t>Display multi-model cross-verification results for accuracy</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Source Serif 4 Semi Bold" pitchFamily="34" charset="0"/>
                <a:ea typeface="Source Serif 4 Semi Bold" pitchFamily="34" charset="-122"/>
                <a:cs typeface="Source Serif 4 Semi Bold" pitchFamily="34" charset="-120"/>
              </a:rPr>
              <a:t>Smart Agent System</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Our intelligent routing system ensures each query is handled by the most appropriate specialized agent, maximizing accuracy and response quality.</a:t>
            </a:r>
            <a:endParaRPr lang="en-US" sz="900" dirty="0"/>
          </a:p>
        </p:txBody>
      </p:sp>
      <p:pic>
        <p:nvPicPr>
          <p:cNvPr id="4" name="Image 0" descr="preencoded.png">    </p:cNvPr>
          <p:cNvPicPr>
            <a:picLocks noChangeAspect="1"/>
          </p:cNvPicPr>
          <p:nvPr/>
        </p:nvPicPr>
        <p:blipFill>
          <a:blip r:embed="rId1"/>
          <a:stretch>
            <a:fillRect/>
          </a:stretch>
        </p:blipFill>
        <p:spPr>
          <a:xfrm>
            <a:off x="2595086" y="1246346"/>
            <a:ext cx="9440227" cy="7493794"/>
          </a:xfrm>
          <a:prstGeom prst="rect">
            <a:avLst/>
          </a:prstGeom>
        </p:spPr>
      </p:pic>
      <p:sp>
        <p:nvSpPr>
          <p:cNvPr id="5" name="Text 2"/>
          <p:cNvSpPr/>
          <p:nvPr/>
        </p:nvSpPr>
        <p:spPr>
          <a:xfrm>
            <a:off x="6454532" y="4412235"/>
            <a:ext cx="1696476" cy="1094563"/>
          </a:xfrm>
          <a:prstGeom prst="rect">
            <a:avLst/>
          </a:prstGeom>
          <a:noFill/>
          <a:ln/>
        </p:spPr>
        <p:txBody>
          <a:bodyPr wrap="square" lIns="0" tIns="0" rIns="0" bIns="0" rtlCol="0" anchor="t"/>
          <a:lstStyle/>
          <a:p>
            <a:pPr algn="ctr" indent="0" marL="0">
              <a:lnSpc>
                <a:spcPts val="1550"/>
              </a:lnSpc>
              <a:buNone/>
            </a:pPr>
            <a:r>
              <a:rPr lang="en-US" sz="1250" dirty="0">
                <a:solidFill>
                  <a:srgbClr val="FFFFFF"/>
                </a:solidFill>
                <a:latin typeface="Source Serif 4 Semi Bold" pitchFamily="34" charset="0"/>
                <a:ea typeface="Source Serif 4 Semi Bold" pitchFamily="34" charset="-122"/>
                <a:cs typeface="Source Serif 4 Semi Bold" pitchFamily="34" charset="-120"/>
              </a:rPr>
              <a:t>Query Classification Routing</a:t>
            </a:r>
            <a:endParaRPr lang="en-US" sz="1250" dirty="0"/>
          </a:p>
        </p:txBody>
      </p:sp>
      <p:sp>
        <p:nvSpPr>
          <p:cNvPr id="6" name="Text 3"/>
          <p:cNvSpPr/>
          <p:nvPr/>
        </p:nvSpPr>
        <p:spPr>
          <a:xfrm>
            <a:off x="8123422" y="1977216"/>
            <a:ext cx="2523809" cy="364854"/>
          </a:xfrm>
          <a:prstGeom prst="rect">
            <a:avLst/>
          </a:prstGeom>
          <a:noFill/>
          <a:ln/>
        </p:spPr>
        <p:txBody>
          <a:bodyPr wrap="non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Procedure Agent</a:t>
            </a:r>
            <a:endParaRPr lang="en-US" sz="1250" dirty="0"/>
          </a:p>
        </p:txBody>
      </p:sp>
      <p:sp>
        <p:nvSpPr>
          <p:cNvPr id="7" name="Text 4"/>
          <p:cNvSpPr/>
          <p:nvPr/>
        </p:nvSpPr>
        <p:spPr>
          <a:xfrm>
            <a:off x="8123422" y="2452410"/>
            <a:ext cx="2523809" cy="620662"/>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Steps, documents, fees, timelines</a:t>
            </a:r>
            <a:endParaRPr lang="en-US" sz="1050" dirty="0"/>
          </a:p>
        </p:txBody>
      </p:sp>
      <p:sp>
        <p:nvSpPr>
          <p:cNvPr id="8" name="Text 5"/>
          <p:cNvSpPr/>
          <p:nvPr/>
        </p:nvSpPr>
        <p:spPr>
          <a:xfrm>
            <a:off x="3916715" y="1794681"/>
            <a:ext cx="2523809" cy="729708"/>
          </a:xfrm>
          <a:prstGeom prst="rect">
            <a:avLst/>
          </a:prstGeom>
          <a:noFill/>
          <a:ln/>
        </p:spPr>
        <p:txBody>
          <a:bodyPr wrap="squar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Verification Agent</a:t>
            </a:r>
            <a:endParaRPr lang="en-US" sz="1250" dirty="0"/>
          </a:p>
        </p:txBody>
      </p:sp>
      <p:sp>
        <p:nvSpPr>
          <p:cNvPr id="9" name="Text 6"/>
          <p:cNvSpPr/>
          <p:nvPr/>
        </p:nvSpPr>
        <p:spPr>
          <a:xfrm>
            <a:off x="3916715" y="2634729"/>
            <a:ext cx="2523809" cy="620662"/>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Cross-check facts and sources</a:t>
            </a:r>
            <a:endParaRPr lang="en-US" sz="1050" dirty="0"/>
          </a:p>
        </p:txBody>
      </p:sp>
      <p:sp>
        <p:nvSpPr>
          <p:cNvPr id="10" name="Text 7"/>
          <p:cNvSpPr/>
          <p:nvPr/>
        </p:nvSpPr>
        <p:spPr>
          <a:xfrm>
            <a:off x="3916715" y="7056297"/>
            <a:ext cx="2523809" cy="364854"/>
          </a:xfrm>
          <a:prstGeom prst="rect">
            <a:avLst/>
          </a:prstGeom>
          <a:noFill/>
          <a:ln/>
        </p:spPr>
        <p:txBody>
          <a:bodyPr wrap="non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OCR Agent</a:t>
            </a:r>
            <a:endParaRPr lang="en-US" sz="1250" dirty="0"/>
          </a:p>
        </p:txBody>
      </p:sp>
      <p:sp>
        <p:nvSpPr>
          <p:cNvPr id="11" name="Text 8"/>
          <p:cNvSpPr/>
          <p:nvPr/>
        </p:nvSpPr>
        <p:spPr>
          <a:xfrm>
            <a:off x="3916715" y="7531491"/>
            <a:ext cx="2523809" cy="310330"/>
          </a:xfrm>
          <a:prstGeom prst="rect">
            <a:avLst/>
          </a:prstGeom>
          <a:noFill/>
          <a:ln/>
        </p:spPr>
        <p:txBody>
          <a:bodyPr wrap="non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Extract text from images</a:t>
            </a:r>
            <a:endParaRPr lang="en-US" sz="1050" dirty="0"/>
          </a:p>
        </p:txBody>
      </p:sp>
      <p:sp>
        <p:nvSpPr>
          <p:cNvPr id="12" name="Text 9"/>
          <p:cNvSpPr/>
          <p:nvPr/>
        </p:nvSpPr>
        <p:spPr>
          <a:xfrm>
            <a:off x="8123422" y="6718596"/>
            <a:ext cx="2523809" cy="729708"/>
          </a:xfrm>
          <a:prstGeom prst="rect">
            <a:avLst/>
          </a:prstGeom>
          <a:noFill/>
          <a:ln/>
        </p:spPr>
        <p:txBody>
          <a:bodyPr wrap="squar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Document Search Agent</a:t>
            </a:r>
            <a:endParaRPr lang="en-US" sz="1250" dirty="0"/>
          </a:p>
        </p:txBody>
      </p:sp>
      <p:sp>
        <p:nvSpPr>
          <p:cNvPr id="13" name="Text 10"/>
          <p:cNvSpPr/>
          <p:nvPr/>
        </p:nvSpPr>
        <p:spPr>
          <a:xfrm>
            <a:off x="8123422" y="7558645"/>
            <a:ext cx="2523809" cy="620662"/>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Retrieve relevant information</a:t>
            </a:r>
            <a:endParaRPr lang="en-US" sz="1050" dirty="0"/>
          </a:p>
        </p:txBody>
      </p:sp>
      <p:sp>
        <p:nvSpPr>
          <p:cNvPr id="14" name="Text 11"/>
          <p:cNvSpPr/>
          <p:nvPr/>
        </p:nvSpPr>
        <p:spPr>
          <a:xfrm>
            <a:off x="9033726" y="4222157"/>
            <a:ext cx="2578978" cy="729709"/>
          </a:xfrm>
          <a:prstGeom prst="rect">
            <a:avLst/>
          </a:prstGeom>
          <a:noFill/>
          <a:ln/>
        </p:spPr>
        <p:txBody>
          <a:bodyPr wrap="squar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Comparison Agent</a:t>
            </a:r>
            <a:endParaRPr lang="en-US" sz="1250" dirty="0"/>
          </a:p>
        </p:txBody>
      </p:sp>
      <p:sp>
        <p:nvSpPr>
          <p:cNvPr id="15" name="Text 12"/>
          <p:cNvSpPr/>
          <p:nvPr/>
        </p:nvSpPr>
        <p:spPr>
          <a:xfrm>
            <a:off x="9033726" y="5062205"/>
            <a:ext cx="2578978" cy="620662"/>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Evaluate options and trade-offs</a:t>
            </a:r>
            <a:endParaRPr lang="en-US" sz="1050" dirty="0"/>
          </a:p>
        </p:txBody>
      </p:sp>
      <p:sp>
        <p:nvSpPr>
          <p:cNvPr id="16" name="Text 13"/>
          <p:cNvSpPr/>
          <p:nvPr/>
        </p:nvSpPr>
        <p:spPr>
          <a:xfrm>
            <a:off x="2992619" y="4235950"/>
            <a:ext cx="2578978" cy="729708"/>
          </a:xfrm>
          <a:prstGeom prst="rect">
            <a:avLst/>
          </a:prstGeom>
          <a:noFill/>
          <a:ln/>
        </p:spPr>
        <p:txBody>
          <a:bodyPr wrap="square" lIns="0" tIns="0" rIns="0" bIns="0" rtlCol="0" anchor="t"/>
          <a:lstStyle/>
          <a:p>
            <a:pPr algn="ctr" indent="0" marL="0">
              <a:lnSpc>
                <a:spcPts val="155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Summarization Agent</a:t>
            </a:r>
            <a:endParaRPr lang="en-US" sz="1250" dirty="0"/>
          </a:p>
        </p:txBody>
      </p:sp>
      <p:sp>
        <p:nvSpPr>
          <p:cNvPr id="17" name="Text 14"/>
          <p:cNvSpPr/>
          <p:nvPr/>
        </p:nvSpPr>
        <p:spPr>
          <a:xfrm>
            <a:off x="2992619" y="5075998"/>
            <a:ext cx="2578978" cy="620662"/>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Source Sans 3" pitchFamily="34" charset="0"/>
                <a:ea typeface="Source Sans 3" pitchFamily="34" charset="-122"/>
                <a:cs typeface="Source Sans 3" pitchFamily="34" charset="-120"/>
              </a:rPr>
              <a:t>Condense content clearly</a:t>
            </a:r>
            <a:endParaRPr lang="en-US" sz="1050" dirty="0"/>
          </a:p>
        </p:txBody>
      </p:sp>
      <p:sp>
        <p:nvSpPr>
          <p:cNvPr id="18" name="Shape 15"/>
          <p:cNvSpPr/>
          <p:nvPr/>
        </p:nvSpPr>
        <p:spPr>
          <a:xfrm>
            <a:off x="418862" y="9054108"/>
            <a:ext cx="6836450" cy="873323"/>
          </a:xfrm>
          <a:prstGeom prst="roundRect">
            <a:avLst>
              <a:gd name="adj" fmla="val 8376"/>
            </a:avLst>
          </a:prstGeom>
          <a:solidFill>
            <a:srgbClr val="FFFFFF">
              <a:alpha val="95000"/>
            </a:srgbClr>
          </a:solidFill>
          <a:ln/>
        </p:spPr>
      </p:sp>
      <p:sp>
        <p:nvSpPr>
          <p:cNvPr id="19" name="Shape 16"/>
          <p:cNvSpPr/>
          <p:nvPr/>
        </p:nvSpPr>
        <p:spPr>
          <a:xfrm>
            <a:off x="418862" y="9038868"/>
            <a:ext cx="6836450" cy="60960"/>
          </a:xfrm>
          <a:prstGeom prst="roundRect">
            <a:avLst>
              <a:gd name="adj" fmla="val 82464"/>
            </a:avLst>
          </a:prstGeom>
          <a:solidFill>
            <a:srgbClr val="BE49DF"/>
          </a:solidFill>
          <a:ln/>
        </p:spPr>
      </p:sp>
      <p:sp>
        <p:nvSpPr>
          <p:cNvPr id="20" name="Shape 17"/>
          <p:cNvSpPr/>
          <p:nvPr/>
        </p:nvSpPr>
        <p:spPr>
          <a:xfrm>
            <a:off x="3657540" y="8874681"/>
            <a:ext cx="358973" cy="358973"/>
          </a:xfrm>
          <a:prstGeom prst="roundRect">
            <a:avLst>
              <a:gd name="adj" fmla="val 254727"/>
            </a:avLst>
          </a:prstGeom>
          <a:solidFill>
            <a:srgbClr val="BE49DF"/>
          </a:solidFill>
          <a:ln/>
        </p:spPr>
      </p:sp>
      <p:pic>
        <p:nvPicPr>
          <p:cNvPr id="21"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5173" y="8982313"/>
            <a:ext cx="143589" cy="143589"/>
          </a:xfrm>
          <a:prstGeom prst="rect">
            <a:avLst/>
          </a:prstGeom>
        </p:spPr>
      </p:pic>
      <p:sp>
        <p:nvSpPr>
          <p:cNvPr id="22" name="Text 18"/>
          <p:cNvSpPr/>
          <p:nvPr/>
        </p:nvSpPr>
        <p:spPr>
          <a:xfrm>
            <a:off x="553760" y="9353312"/>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Procedure Agent</a:t>
            </a:r>
            <a:endParaRPr lang="en-US" sz="1100" dirty="0"/>
          </a:p>
        </p:txBody>
      </p:sp>
      <p:sp>
        <p:nvSpPr>
          <p:cNvPr id="23" name="Text 19"/>
          <p:cNvSpPr/>
          <p:nvPr/>
        </p:nvSpPr>
        <p:spPr>
          <a:xfrm>
            <a:off x="553760" y="9601081"/>
            <a:ext cx="6566654"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Handles step-by-step processes, required documents, fees, and timelines</a:t>
            </a:r>
            <a:endParaRPr lang="en-US" sz="900" dirty="0"/>
          </a:p>
        </p:txBody>
      </p:sp>
      <p:sp>
        <p:nvSpPr>
          <p:cNvPr id="24" name="Shape 20"/>
          <p:cNvSpPr/>
          <p:nvPr/>
        </p:nvSpPr>
        <p:spPr>
          <a:xfrm>
            <a:off x="7374969" y="9054108"/>
            <a:ext cx="6836569" cy="873323"/>
          </a:xfrm>
          <a:prstGeom prst="roundRect">
            <a:avLst>
              <a:gd name="adj" fmla="val 8376"/>
            </a:avLst>
          </a:prstGeom>
          <a:solidFill>
            <a:srgbClr val="FFFFFF">
              <a:alpha val="95000"/>
            </a:srgbClr>
          </a:solidFill>
          <a:ln/>
        </p:spPr>
      </p:sp>
      <p:sp>
        <p:nvSpPr>
          <p:cNvPr id="25" name="Shape 21"/>
          <p:cNvSpPr/>
          <p:nvPr/>
        </p:nvSpPr>
        <p:spPr>
          <a:xfrm>
            <a:off x="7374969" y="9038868"/>
            <a:ext cx="6836569" cy="60960"/>
          </a:xfrm>
          <a:prstGeom prst="roundRect">
            <a:avLst>
              <a:gd name="adj" fmla="val 82464"/>
            </a:avLst>
          </a:prstGeom>
          <a:solidFill>
            <a:srgbClr val="BE49DF"/>
          </a:solidFill>
          <a:ln/>
        </p:spPr>
      </p:sp>
      <p:sp>
        <p:nvSpPr>
          <p:cNvPr id="26" name="Shape 22"/>
          <p:cNvSpPr/>
          <p:nvPr/>
        </p:nvSpPr>
        <p:spPr>
          <a:xfrm>
            <a:off x="10613767" y="8874681"/>
            <a:ext cx="358973" cy="358973"/>
          </a:xfrm>
          <a:prstGeom prst="roundRect">
            <a:avLst>
              <a:gd name="adj" fmla="val 254727"/>
            </a:avLst>
          </a:prstGeom>
          <a:solidFill>
            <a:srgbClr val="BE49DF"/>
          </a:solidFill>
          <a:ln/>
        </p:spPr>
      </p:sp>
      <p:pic>
        <p:nvPicPr>
          <p:cNvPr id="2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1400" y="8982313"/>
            <a:ext cx="143589" cy="143589"/>
          </a:xfrm>
          <a:prstGeom prst="rect">
            <a:avLst/>
          </a:prstGeom>
        </p:spPr>
      </p:pic>
      <p:sp>
        <p:nvSpPr>
          <p:cNvPr id="28" name="Text 23"/>
          <p:cNvSpPr/>
          <p:nvPr/>
        </p:nvSpPr>
        <p:spPr>
          <a:xfrm>
            <a:off x="7509867" y="9353312"/>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Comparison Agent</a:t>
            </a:r>
            <a:endParaRPr lang="en-US" sz="1100" dirty="0"/>
          </a:p>
        </p:txBody>
      </p:sp>
      <p:sp>
        <p:nvSpPr>
          <p:cNvPr id="29" name="Text 24"/>
          <p:cNvSpPr/>
          <p:nvPr/>
        </p:nvSpPr>
        <p:spPr>
          <a:xfrm>
            <a:off x="7509867" y="9601081"/>
            <a:ext cx="6566773"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Analyzes and compares different service options or application methods</a:t>
            </a:r>
            <a:endParaRPr lang="en-US" sz="900" dirty="0"/>
          </a:p>
        </p:txBody>
      </p:sp>
      <p:sp>
        <p:nvSpPr>
          <p:cNvPr id="30" name="Shape 25"/>
          <p:cNvSpPr/>
          <p:nvPr/>
        </p:nvSpPr>
        <p:spPr>
          <a:xfrm>
            <a:off x="418862" y="10226516"/>
            <a:ext cx="6836450" cy="873323"/>
          </a:xfrm>
          <a:prstGeom prst="roundRect">
            <a:avLst>
              <a:gd name="adj" fmla="val 8376"/>
            </a:avLst>
          </a:prstGeom>
          <a:solidFill>
            <a:srgbClr val="FFFFFF">
              <a:alpha val="95000"/>
            </a:srgbClr>
          </a:solidFill>
          <a:ln/>
        </p:spPr>
      </p:sp>
      <p:sp>
        <p:nvSpPr>
          <p:cNvPr id="31" name="Shape 26"/>
          <p:cNvSpPr/>
          <p:nvPr/>
        </p:nvSpPr>
        <p:spPr>
          <a:xfrm>
            <a:off x="418862" y="10211276"/>
            <a:ext cx="6836450" cy="60960"/>
          </a:xfrm>
          <a:prstGeom prst="roundRect">
            <a:avLst>
              <a:gd name="adj" fmla="val 82464"/>
            </a:avLst>
          </a:prstGeom>
          <a:solidFill>
            <a:srgbClr val="BE49DF"/>
          </a:solidFill>
          <a:ln/>
        </p:spPr>
      </p:sp>
      <p:sp>
        <p:nvSpPr>
          <p:cNvPr id="32" name="Shape 27"/>
          <p:cNvSpPr/>
          <p:nvPr/>
        </p:nvSpPr>
        <p:spPr>
          <a:xfrm>
            <a:off x="3657540" y="10047089"/>
            <a:ext cx="358973" cy="358973"/>
          </a:xfrm>
          <a:prstGeom prst="roundRect">
            <a:avLst>
              <a:gd name="adj" fmla="val 254727"/>
            </a:avLst>
          </a:prstGeom>
          <a:solidFill>
            <a:srgbClr val="BE49DF"/>
          </a:solidFill>
          <a:ln/>
        </p:spPr>
      </p:sp>
      <p:pic>
        <p:nvPicPr>
          <p:cNvPr id="3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5173" y="10154722"/>
            <a:ext cx="143589" cy="143589"/>
          </a:xfrm>
          <a:prstGeom prst="rect">
            <a:avLst/>
          </a:prstGeom>
        </p:spPr>
      </p:pic>
      <p:sp>
        <p:nvSpPr>
          <p:cNvPr id="34" name="Text 28"/>
          <p:cNvSpPr/>
          <p:nvPr/>
        </p:nvSpPr>
        <p:spPr>
          <a:xfrm>
            <a:off x="553760" y="10525720"/>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Document Search</a:t>
            </a:r>
            <a:endParaRPr lang="en-US" sz="1100" dirty="0"/>
          </a:p>
        </p:txBody>
      </p:sp>
      <p:sp>
        <p:nvSpPr>
          <p:cNvPr id="35" name="Text 29"/>
          <p:cNvSpPr/>
          <p:nvPr/>
        </p:nvSpPr>
        <p:spPr>
          <a:xfrm>
            <a:off x="553760" y="10773489"/>
            <a:ext cx="6566654"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Retrieves specific information from the document knowledge base</a:t>
            </a:r>
            <a:endParaRPr lang="en-US" sz="900" dirty="0"/>
          </a:p>
        </p:txBody>
      </p:sp>
      <p:sp>
        <p:nvSpPr>
          <p:cNvPr id="36" name="Shape 30"/>
          <p:cNvSpPr/>
          <p:nvPr/>
        </p:nvSpPr>
        <p:spPr>
          <a:xfrm>
            <a:off x="7374969" y="10226516"/>
            <a:ext cx="6836569" cy="873323"/>
          </a:xfrm>
          <a:prstGeom prst="roundRect">
            <a:avLst>
              <a:gd name="adj" fmla="val 8376"/>
            </a:avLst>
          </a:prstGeom>
          <a:solidFill>
            <a:srgbClr val="FFFFFF">
              <a:alpha val="95000"/>
            </a:srgbClr>
          </a:solidFill>
          <a:ln/>
        </p:spPr>
      </p:sp>
      <p:sp>
        <p:nvSpPr>
          <p:cNvPr id="37" name="Shape 31"/>
          <p:cNvSpPr/>
          <p:nvPr/>
        </p:nvSpPr>
        <p:spPr>
          <a:xfrm>
            <a:off x="7374969" y="10211276"/>
            <a:ext cx="6836569" cy="60960"/>
          </a:xfrm>
          <a:prstGeom prst="roundRect">
            <a:avLst>
              <a:gd name="adj" fmla="val 82464"/>
            </a:avLst>
          </a:prstGeom>
          <a:solidFill>
            <a:srgbClr val="BE49DF"/>
          </a:solidFill>
          <a:ln/>
        </p:spPr>
      </p:sp>
      <p:sp>
        <p:nvSpPr>
          <p:cNvPr id="38" name="Shape 32"/>
          <p:cNvSpPr/>
          <p:nvPr/>
        </p:nvSpPr>
        <p:spPr>
          <a:xfrm>
            <a:off x="10613767" y="10047089"/>
            <a:ext cx="358973" cy="358973"/>
          </a:xfrm>
          <a:prstGeom prst="roundRect">
            <a:avLst>
              <a:gd name="adj" fmla="val 254727"/>
            </a:avLst>
          </a:prstGeom>
          <a:solidFill>
            <a:srgbClr val="BE49DF"/>
          </a:solidFill>
          <a:ln/>
        </p:spPr>
      </p:sp>
      <p:pic>
        <p:nvPicPr>
          <p:cNvPr id="39"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21400" y="10154722"/>
            <a:ext cx="143589" cy="143589"/>
          </a:xfrm>
          <a:prstGeom prst="rect">
            <a:avLst/>
          </a:prstGeom>
        </p:spPr>
      </p:pic>
      <p:sp>
        <p:nvSpPr>
          <p:cNvPr id="40" name="Text 33"/>
          <p:cNvSpPr/>
          <p:nvPr/>
        </p:nvSpPr>
        <p:spPr>
          <a:xfrm>
            <a:off x="7509867" y="10525720"/>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OCR Agent</a:t>
            </a:r>
            <a:endParaRPr lang="en-US" sz="1100" dirty="0"/>
          </a:p>
        </p:txBody>
      </p:sp>
      <p:sp>
        <p:nvSpPr>
          <p:cNvPr id="41" name="Text 34"/>
          <p:cNvSpPr/>
          <p:nvPr/>
        </p:nvSpPr>
        <p:spPr>
          <a:xfrm>
            <a:off x="7509867" y="10773489"/>
            <a:ext cx="6566773"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Extracts and interprets text from uploaded images and forms</a:t>
            </a:r>
            <a:endParaRPr lang="en-US" sz="900" dirty="0"/>
          </a:p>
        </p:txBody>
      </p:sp>
      <p:sp>
        <p:nvSpPr>
          <p:cNvPr id="42" name="Shape 35"/>
          <p:cNvSpPr/>
          <p:nvPr/>
        </p:nvSpPr>
        <p:spPr>
          <a:xfrm>
            <a:off x="418862" y="11398925"/>
            <a:ext cx="6836450" cy="873323"/>
          </a:xfrm>
          <a:prstGeom prst="roundRect">
            <a:avLst>
              <a:gd name="adj" fmla="val 8376"/>
            </a:avLst>
          </a:prstGeom>
          <a:solidFill>
            <a:srgbClr val="FFFFFF">
              <a:alpha val="95000"/>
            </a:srgbClr>
          </a:solidFill>
          <a:ln/>
        </p:spPr>
      </p:sp>
      <p:sp>
        <p:nvSpPr>
          <p:cNvPr id="43" name="Shape 36"/>
          <p:cNvSpPr/>
          <p:nvPr/>
        </p:nvSpPr>
        <p:spPr>
          <a:xfrm>
            <a:off x="418862" y="11383685"/>
            <a:ext cx="6836450" cy="60960"/>
          </a:xfrm>
          <a:prstGeom prst="roundRect">
            <a:avLst>
              <a:gd name="adj" fmla="val 82464"/>
            </a:avLst>
          </a:prstGeom>
          <a:solidFill>
            <a:srgbClr val="BE49DF"/>
          </a:solidFill>
          <a:ln/>
        </p:spPr>
      </p:sp>
      <p:sp>
        <p:nvSpPr>
          <p:cNvPr id="44" name="Shape 37"/>
          <p:cNvSpPr/>
          <p:nvPr/>
        </p:nvSpPr>
        <p:spPr>
          <a:xfrm>
            <a:off x="3657540" y="11219497"/>
            <a:ext cx="358973" cy="358973"/>
          </a:xfrm>
          <a:prstGeom prst="roundRect">
            <a:avLst>
              <a:gd name="adj" fmla="val 254727"/>
            </a:avLst>
          </a:prstGeom>
          <a:solidFill>
            <a:srgbClr val="BE49DF"/>
          </a:solidFill>
          <a:ln/>
        </p:spPr>
      </p:sp>
      <p:pic>
        <p:nvPicPr>
          <p:cNvPr id="45"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5173" y="11327130"/>
            <a:ext cx="143589" cy="143589"/>
          </a:xfrm>
          <a:prstGeom prst="rect">
            <a:avLst/>
          </a:prstGeom>
        </p:spPr>
      </p:pic>
      <p:sp>
        <p:nvSpPr>
          <p:cNvPr id="46" name="Text 38"/>
          <p:cNvSpPr/>
          <p:nvPr/>
        </p:nvSpPr>
        <p:spPr>
          <a:xfrm>
            <a:off x="553760" y="11698129"/>
            <a:ext cx="148042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Summarization Agent</a:t>
            </a:r>
            <a:endParaRPr lang="en-US" sz="1100" dirty="0"/>
          </a:p>
        </p:txBody>
      </p:sp>
      <p:sp>
        <p:nvSpPr>
          <p:cNvPr id="47" name="Text 39"/>
          <p:cNvSpPr/>
          <p:nvPr/>
        </p:nvSpPr>
        <p:spPr>
          <a:xfrm>
            <a:off x="553760" y="11945898"/>
            <a:ext cx="6566654"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Condenses lengthy documents into digestible summaries</a:t>
            </a:r>
            <a:endParaRPr lang="en-US" sz="900" dirty="0"/>
          </a:p>
        </p:txBody>
      </p:sp>
      <p:sp>
        <p:nvSpPr>
          <p:cNvPr id="48" name="Shape 40"/>
          <p:cNvSpPr/>
          <p:nvPr/>
        </p:nvSpPr>
        <p:spPr>
          <a:xfrm>
            <a:off x="7374969" y="11398925"/>
            <a:ext cx="6836569" cy="873323"/>
          </a:xfrm>
          <a:prstGeom prst="roundRect">
            <a:avLst>
              <a:gd name="adj" fmla="val 8376"/>
            </a:avLst>
          </a:prstGeom>
          <a:solidFill>
            <a:srgbClr val="FFFFFF">
              <a:alpha val="95000"/>
            </a:srgbClr>
          </a:solidFill>
          <a:ln/>
        </p:spPr>
      </p:sp>
      <p:sp>
        <p:nvSpPr>
          <p:cNvPr id="49" name="Shape 41"/>
          <p:cNvSpPr/>
          <p:nvPr/>
        </p:nvSpPr>
        <p:spPr>
          <a:xfrm>
            <a:off x="7374969" y="11383685"/>
            <a:ext cx="6836569" cy="60960"/>
          </a:xfrm>
          <a:prstGeom prst="roundRect">
            <a:avLst>
              <a:gd name="adj" fmla="val 82464"/>
            </a:avLst>
          </a:prstGeom>
          <a:solidFill>
            <a:srgbClr val="BE49DF"/>
          </a:solidFill>
          <a:ln/>
        </p:spPr>
      </p:sp>
      <p:sp>
        <p:nvSpPr>
          <p:cNvPr id="50" name="Shape 42"/>
          <p:cNvSpPr/>
          <p:nvPr/>
        </p:nvSpPr>
        <p:spPr>
          <a:xfrm>
            <a:off x="10613767" y="11219497"/>
            <a:ext cx="358973" cy="358973"/>
          </a:xfrm>
          <a:prstGeom prst="roundRect">
            <a:avLst>
              <a:gd name="adj" fmla="val 254727"/>
            </a:avLst>
          </a:prstGeom>
          <a:solidFill>
            <a:srgbClr val="BE49DF"/>
          </a:solidFill>
          <a:ln/>
        </p:spPr>
      </p:sp>
      <p:pic>
        <p:nvPicPr>
          <p:cNvPr id="51"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21400" y="11327130"/>
            <a:ext cx="143589" cy="143589"/>
          </a:xfrm>
          <a:prstGeom prst="rect">
            <a:avLst/>
          </a:prstGeom>
        </p:spPr>
      </p:pic>
      <p:sp>
        <p:nvSpPr>
          <p:cNvPr id="52" name="Text 43"/>
          <p:cNvSpPr/>
          <p:nvPr/>
        </p:nvSpPr>
        <p:spPr>
          <a:xfrm>
            <a:off x="7509867" y="11698129"/>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272525"/>
                </a:solidFill>
                <a:latin typeface="Source Serif 4 Semi Bold" pitchFamily="34" charset="0"/>
                <a:ea typeface="Source Serif 4 Semi Bold" pitchFamily="34" charset="-122"/>
                <a:cs typeface="Source Serif 4 Semi Bold" pitchFamily="34" charset="-120"/>
              </a:rPr>
              <a:t>Verification Agent</a:t>
            </a:r>
            <a:endParaRPr lang="en-US" sz="1100" dirty="0"/>
          </a:p>
        </p:txBody>
      </p:sp>
      <p:sp>
        <p:nvSpPr>
          <p:cNvPr id="53" name="Text 44"/>
          <p:cNvSpPr/>
          <p:nvPr/>
        </p:nvSpPr>
        <p:spPr>
          <a:xfrm>
            <a:off x="7509867" y="11945898"/>
            <a:ext cx="6566773" cy="191453"/>
          </a:xfrm>
          <a:prstGeom prst="rect">
            <a:avLst/>
          </a:prstGeom>
          <a:noFill/>
          <a:ln/>
        </p:spPr>
        <p:txBody>
          <a:bodyPr wrap="none" lIns="0" tIns="0" rIns="0" bIns="0" rtlCol="0" anchor="t"/>
          <a:lstStyle/>
          <a:p>
            <a:pPr algn="l" indent="0" marL="0">
              <a:lnSpc>
                <a:spcPts val="1500"/>
              </a:lnSpc>
              <a:buNone/>
            </a:pPr>
            <a:r>
              <a:rPr lang="en-US" sz="900" dirty="0">
                <a:solidFill>
                  <a:srgbClr val="272525"/>
                </a:solidFill>
                <a:latin typeface="Source Sans 3" pitchFamily="34" charset="0"/>
                <a:ea typeface="Source Sans 3" pitchFamily="34" charset="-122"/>
                <a:cs typeface="Source Sans 3" pitchFamily="34" charset="-120"/>
              </a:rPr>
              <a:t>Cross-validates responses across multiple models for accuracy</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5299" y="381357"/>
            <a:ext cx="4134683" cy="407908"/>
          </a:xfrm>
          <a:prstGeom prst="rect">
            <a:avLst/>
          </a:prstGeom>
          <a:noFill/>
          <a:ln/>
        </p:spPr>
        <p:txBody>
          <a:bodyPr wrap="none" lIns="0" tIns="0" rIns="0" bIns="0" rtlCol="0" anchor="t"/>
          <a:lstStyle/>
          <a:p>
            <a:pPr algn="l" indent="0" marL="0">
              <a:lnSpc>
                <a:spcPts val="3200"/>
              </a:lnSpc>
              <a:buNone/>
            </a:pPr>
            <a:r>
              <a:rPr lang="en-US" sz="2550" dirty="0">
                <a:solidFill>
                  <a:srgbClr val="000000"/>
                </a:solidFill>
                <a:latin typeface="Source Serif 4 Semi Bold" pitchFamily="34" charset="0"/>
                <a:ea typeface="Source Serif 4 Semi Bold" pitchFamily="34" charset="-122"/>
                <a:cs typeface="Source Serif 4 Semi Bold" pitchFamily="34" charset="-120"/>
              </a:rPr>
              <a:t>Evaluation &amp; Performance</a:t>
            </a:r>
            <a:endParaRPr lang="en-US" sz="2550" dirty="0"/>
          </a:p>
        </p:txBody>
      </p:sp>
      <p:sp>
        <p:nvSpPr>
          <p:cNvPr id="3" name="Text 1"/>
          <p:cNvSpPr/>
          <p:nvPr/>
        </p:nvSpPr>
        <p:spPr>
          <a:xfrm>
            <a:off x="485299" y="1135856"/>
            <a:ext cx="3284934" cy="457557"/>
          </a:xfrm>
          <a:prstGeom prst="rect">
            <a:avLst/>
          </a:prstGeom>
          <a:noFill/>
          <a:ln/>
        </p:spPr>
        <p:txBody>
          <a:bodyPr wrap="none" lIns="0" tIns="0" rIns="0" bIns="0" rtlCol="0" anchor="t"/>
          <a:lstStyle/>
          <a:p>
            <a:pPr algn="ctr" indent="0" marL="0">
              <a:lnSpc>
                <a:spcPts val="3600"/>
              </a:lnSpc>
              <a:buNone/>
            </a:pPr>
            <a:r>
              <a:rPr lang="en-US" sz="3600" dirty="0">
                <a:solidFill>
                  <a:srgbClr val="272525"/>
                </a:solidFill>
                <a:latin typeface="Source Serif 4 Semi Bold" pitchFamily="34" charset="0"/>
                <a:ea typeface="Source Serif 4 Semi Bold" pitchFamily="34" charset="-122"/>
                <a:cs typeface="Source Serif 4 Semi Bold" pitchFamily="34" charset="-120"/>
              </a:rPr>
              <a:t>96%</a:t>
            </a:r>
            <a:endParaRPr lang="en-US" sz="3600" dirty="0"/>
          </a:p>
        </p:txBody>
      </p:sp>
      <p:sp>
        <p:nvSpPr>
          <p:cNvPr id="4" name="Text 2"/>
          <p:cNvSpPr/>
          <p:nvPr/>
        </p:nvSpPr>
        <p:spPr>
          <a:xfrm>
            <a:off x="1311950" y="1766649"/>
            <a:ext cx="1631513" cy="203835"/>
          </a:xfrm>
          <a:prstGeom prst="rect">
            <a:avLst/>
          </a:prstGeom>
          <a:noFill/>
          <a:ln/>
        </p:spPr>
        <p:txBody>
          <a:bodyPr wrap="none" lIns="0" tIns="0" rIns="0" bIns="0" rtlCol="0" anchor="t"/>
          <a:lstStyle/>
          <a:p>
            <a:pPr algn="ctr" indent="0" marL="0">
              <a:lnSpc>
                <a:spcPts val="160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Answer Accuracy</a:t>
            </a:r>
            <a:endParaRPr lang="en-US" sz="1250" dirty="0"/>
          </a:p>
        </p:txBody>
      </p:sp>
      <p:sp>
        <p:nvSpPr>
          <p:cNvPr id="5" name="Text 3"/>
          <p:cNvSpPr/>
          <p:nvPr/>
        </p:nvSpPr>
        <p:spPr>
          <a:xfrm>
            <a:off x="485299" y="2053590"/>
            <a:ext cx="3284934" cy="221933"/>
          </a:xfrm>
          <a:prstGeom prst="rect">
            <a:avLst/>
          </a:prstGeom>
          <a:noFill/>
          <a:ln/>
        </p:spPr>
        <p:txBody>
          <a:bodyPr wrap="none" lIns="0" tIns="0" rIns="0" bIns="0" rtlCol="0" anchor="t"/>
          <a:lstStyle/>
          <a:p>
            <a:pPr algn="ctr"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Tested across 25+ diverse government service questions</a:t>
            </a:r>
            <a:endParaRPr lang="en-US" sz="1050" dirty="0"/>
          </a:p>
        </p:txBody>
      </p:sp>
      <p:sp>
        <p:nvSpPr>
          <p:cNvPr id="6" name="Text 4"/>
          <p:cNvSpPr/>
          <p:nvPr/>
        </p:nvSpPr>
        <p:spPr>
          <a:xfrm>
            <a:off x="3943588" y="1135856"/>
            <a:ext cx="3284934" cy="457557"/>
          </a:xfrm>
          <a:prstGeom prst="rect">
            <a:avLst/>
          </a:prstGeom>
          <a:noFill/>
          <a:ln/>
        </p:spPr>
        <p:txBody>
          <a:bodyPr wrap="none" lIns="0" tIns="0" rIns="0" bIns="0" rtlCol="0" anchor="t"/>
          <a:lstStyle/>
          <a:p>
            <a:pPr algn="ctr" indent="0" marL="0">
              <a:lnSpc>
                <a:spcPts val="3600"/>
              </a:lnSpc>
              <a:buNone/>
            </a:pPr>
            <a:r>
              <a:rPr lang="en-US" sz="3600" dirty="0">
                <a:solidFill>
                  <a:srgbClr val="272525"/>
                </a:solidFill>
                <a:latin typeface="Source Serif 4 Semi Bold" pitchFamily="34" charset="0"/>
                <a:ea typeface="Source Serif 4 Semi Bold" pitchFamily="34" charset="-122"/>
                <a:cs typeface="Source Serif 4 Semi Bold" pitchFamily="34" charset="-120"/>
              </a:rPr>
              <a:t>87%</a:t>
            </a:r>
            <a:endParaRPr lang="en-US" sz="3600" dirty="0"/>
          </a:p>
        </p:txBody>
      </p:sp>
      <p:sp>
        <p:nvSpPr>
          <p:cNvPr id="7" name="Text 5"/>
          <p:cNvSpPr/>
          <p:nvPr/>
        </p:nvSpPr>
        <p:spPr>
          <a:xfrm>
            <a:off x="4619863" y="1766649"/>
            <a:ext cx="1932265" cy="203835"/>
          </a:xfrm>
          <a:prstGeom prst="rect">
            <a:avLst/>
          </a:prstGeom>
          <a:noFill/>
          <a:ln/>
        </p:spPr>
        <p:txBody>
          <a:bodyPr wrap="none" lIns="0" tIns="0" rIns="0" bIns="0" rtlCol="0" anchor="t"/>
          <a:lstStyle/>
          <a:p>
            <a:pPr algn="ctr" indent="0" marL="0">
              <a:lnSpc>
                <a:spcPts val="160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Hallucination Reduction</a:t>
            </a:r>
            <a:endParaRPr lang="en-US" sz="1250" dirty="0"/>
          </a:p>
        </p:txBody>
      </p:sp>
      <p:sp>
        <p:nvSpPr>
          <p:cNvPr id="8" name="Text 6"/>
          <p:cNvSpPr/>
          <p:nvPr/>
        </p:nvSpPr>
        <p:spPr>
          <a:xfrm>
            <a:off x="3943588" y="2053590"/>
            <a:ext cx="3284934" cy="221933"/>
          </a:xfrm>
          <a:prstGeom prst="rect">
            <a:avLst/>
          </a:prstGeom>
          <a:noFill/>
          <a:ln/>
        </p:spPr>
        <p:txBody>
          <a:bodyPr wrap="none" lIns="0" tIns="0" rIns="0" bIns="0" rtlCol="0" anchor="t"/>
          <a:lstStyle/>
          <a:p>
            <a:pPr algn="ctr"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Multi-model verification significantly improves reliability</a:t>
            </a:r>
            <a:endParaRPr lang="en-US" sz="1050" dirty="0"/>
          </a:p>
        </p:txBody>
      </p:sp>
      <p:sp>
        <p:nvSpPr>
          <p:cNvPr id="9" name="Text 7"/>
          <p:cNvSpPr/>
          <p:nvPr/>
        </p:nvSpPr>
        <p:spPr>
          <a:xfrm>
            <a:off x="7401877" y="1135856"/>
            <a:ext cx="3284934" cy="457557"/>
          </a:xfrm>
          <a:prstGeom prst="rect">
            <a:avLst/>
          </a:prstGeom>
          <a:noFill/>
          <a:ln/>
        </p:spPr>
        <p:txBody>
          <a:bodyPr wrap="none" lIns="0" tIns="0" rIns="0" bIns="0" rtlCol="0" anchor="t"/>
          <a:lstStyle/>
          <a:p>
            <a:pPr algn="ctr" indent="0" marL="0">
              <a:lnSpc>
                <a:spcPts val="3600"/>
              </a:lnSpc>
              <a:buNone/>
            </a:pPr>
            <a:r>
              <a:rPr lang="en-US" sz="3600" dirty="0">
                <a:solidFill>
                  <a:srgbClr val="272525"/>
                </a:solidFill>
                <a:latin typeface="Source Serif 4 Semi Bold" pitchFamily="34" charset="0"/>
                <a:ea typeface="Source Serif 4 Semi Bold" pitchFamily="34" charset="-122"/>
                <a:cs typeface="Source Serif 4 Semi Bold" pitchFamily="34" charset="-120"/>
              </a:rPr>
              <a:t>2.3s</a:t>
            </a:r>
            <a:endParaRPr lang="en-US" sz="3600" dirty="0"/>
          </a:p>
        </p:txBody>
      </p:sp>
      <p:sp>
        <p:nvSpPr>
          <p:cNvPr id="10" name="Text 8"/>
          <p:cNvSpPr/>
          <p:nvPr/>
        </p:nvSpPr>
        <p:spPr>
          <a:xfrm>
            <a:off x="8228528" y="1766649"/>
            <a:ext cx="1631513" cy="203835"/>
          </a:xfrm>
          <a:prstGeom prst="rect">
            <a:avLst/>
          </a:prstGeom>
          <a:noFill/>
          <a:ln/>
        </p:spPr>
        <p:txBody>
          <a:bodyPr wrap="none" lIns="0" tIns="0" rIns="0" bIns="0" rtlCol="0" anchor="t"/>
          <a:lstStyle/>
          <a:p>
            <a:pPr algn="ctr" indent="0" marL="0">
              <a:lnSpc>
                <a:spcPts val="160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Average Latency</a:t>
            </a:r>
            <a:endParaRPr lang="en-US" sz="1250" dirty="0"/>
          </a:p>
        </p:txBody>
      </p:sp>
      <p:sp>
        <p:nvSpPr>
          <p:cNvPr id="11" name="Text 9"/>
          <p:cNvSpPr/>
          <p:nvPr/>
        </p:nvSpPr>
        <p:spPr>
          <a:xfrm>
            <a:off x="7401877" y="2053590"/>
            <a:ext cx="3284934" cy="221933"/>
          </a:xfrm>
          <a:prstGeom prst="rect">
            <a:avLst/>
          </a:prstGeom>
          <a:noFill/>
          <a:ln/>
        </p:spPr>
        <p:txBody>
          <a:bodyPr wrap="none" lIns="0" tIns="0" rIns="0" bIns="0" rtlCol="0" anchor="t"/>
          <a:lstStyle/>
          <a:p>
            <a:pPr algn="ctr"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Fast response time using optimized local LLM</a:t>
            </a:r>
            <a:endParaRPr lang="en-US" sz="1050" dirty="0"/>
          </a:p>
        </p:txBody>
      </p:sp>
      <p:sp>
        <p:nvSpPr>
          <p:cNvPr id="12" name="Text 10"/>
          <p:cNvSpPr/>
          <p:nvPr/>
        </p:nvSpPr>
        <p:spPr>
          <a:xfrm>
            <a:off x="10860167" y="1135856"/>
            <a:ext cx="3284934" cy="457557"/>
          </a:xfrm>
          <a:prstGeom prst="rect">
            <a:avLst/>
          </a:prstGeom>
          <a:noFill/>
          <a:ln/>
        </p:spPr>
        <p:txBody>
          <a:bodyPr wrap="none" lIns="0" tIns="0" rIns="0" bIns="0" rtlCol="0" anchor="t"/>
          <a:lstStyle/>
          <a:p>
            <a:pPr algn="ctr" indent="0" marL="0">
              <a:lnSpc>
                <a:spcPts val="3600"/>
              </a:lnSpc>
              <a:buNone/>
            </a:pPr>
            <a:r>
              <a:rPr lang="en-US" sz="3600" dirty="0">
                <a:solidFill>
                  <a:srgbClr val="272525"/>
                </a:solidFill>
                <a:latin typeface="Source Serif 4 Semi Bold" pitchFamily="34" charset="0"/>
                <a:ea typeface="Source Serif 4 Semi Bold" pitchFamily="34" charset="-122"/>
                <a:cs typeface="Source Serif 4 Semi Bold" pitchFamily="34" charset="-120"/>
              </a:rPr>
              <a:t>15s</a:t>
            </a:r>
            <a:endParaRPr lang="en-US" sz="3600" dirty="0"/>
          </a:p>
        </p:txBody>
      </p:sp>
      <p:sp>
        <p:nvSpPr>
          <p:cNvPr id="13" name="Text 11"/>
          <p:cNvSpPr/>
          <p:nvPr/>
        </p:nvSpPr>
        <p:spPr>
          <a:xfrm>
            <a:off x="11686818" y="1766649"/>
            <a:ext cx="1631513" cy="203835"/>
          </a:xfrm>
          <a:prstGeom prst="rect">
            <a:avLst/>
          </a:prstGeom>
          <a:noFill/>
          <a:ln/>
        </p:spPr>
        <p:txBody>
          <a:bodyPr wrap="none" lIns="0" tIns="0" rIns="0" bIns="0" rtlCol="0" anchor="t"/>
          <a:lstStyle/>
          <a:p>
            <a:pPr algn="ctr" indent="0" marL="0">
              <a:lnSpc>
                <a:spcPts val="1600"/>
              </a:lnSpc>
              <a:buNone/>
            </a:pPr>
            <a:r>
              <a:rPr lang="en-US" sz="1250" dirty="0">
                <a:solidFill>
                  <a:srgbClr val="272525"/>
                </a:solidFill>
                <a:latin typeface="Source Serif 4 Semi Bold" pitchFamily="34" charset="0"/>
                <a:ea typeface="Source Serif 4 Semi Bold" pitchFamily="34" charset="-122"/>
                <a:cs typeface="Source Serif 4 Semi Bold" pitchFamily="34" charset="-120"/>
              </a:rPr>
              <a:t>Document Indexing</a:t>
            </a:r>
            <a:endParaRPr lang="en-US" sz="1250" dirty="0"/>
          </a:p>
        </p:txBody>
      </p:sp>
      <p:sp>
        <p:nvSpPr>
          <p:cNvPr id="14" name="Text 12"/>
          <p:cNvSpPr/>
          <p:nvPr/>
        </p:nvSpPr>
        <p:spPr>
          <a:xfrm>
            <a:off x="10860167" y="2053590"/>
            <a:ext cx="3284934" cy="221933"/>
          </a:xfrm>
          <a:prstGeom prst="rect">
            <a:avLst/>
          </a:prstGeom>
          <a:noFill/>
          <a:ln/>
        </p:spPr>
        <p:txBody>
          <a:bodyPr wrap="none" lIns="0" tIns="0" rIns="0" bIns="0" rtlCol="0" anchor="t"/>
          <a:lstStyle/>
          <a:p>
            <a:pPr algn="ctr"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Real-time processing for immediate searchability</a:t>
            </a:r>
            <a:endParaRPr lang="en-US" sz="1050" dirty="0"/>
          </a:p>
        </p:txBody>
      </p:sp>
      <p:sp>
        <p:nvSpPr>
          <p:cNvPr id="15" name="Text 13"/>
          <p:cNvSpPr/>
          <p:nvPr/>
        </p:nvSpPr>
        <p:spPr>
          <a:xfrm>
            <a:off x="485299" y="2570083"/>
            <a:ext cx="2038826" cy="244673"/>
          </a:xfrm>
          <a:prstGeom prst="rect">
            <a:avLst/>
          </a:prstGeom>
          <a:noFill/>
          <a:ln/>
        </p:spPr>
        <p:txBody>
          <a:bodyPr wrap="none" lIns="0" tIns="0" rIns="0" bIns="0" rtlCol="0" anchor="t"/>
          <a:lstStyle/>
          <a:p>
            <a:pPr algn="l" indent="0" marL="0">
              <a:lnSpc>
                <a:spcPts val="1900"/>
              </a:lnSpc>
              <a:buNone/>
            </a:pPr>
            <a:r>
              <a:rPr lang="en-US" sz="1500" dirty="0">
                <a:solidFill>
                  <a:srgbClr val="000000"/>
                </a:solidFill>
                <a:latin typeface="Source Serif 4 Semi Bold" pitchFamily="34" charset="0"/>
                <a:ea typeface="Source Serif 4 Semi Bold" pitchFamily="34" charset="-122"/>
                <a:cs typeface="Source Serif 4 Semi Bold" pitchFamily="34" charset="-120"/>
              </a:rPr>
              <a:t>Performance Insights</a:t>
            </a:r>
            <a:endParaRPr lang="en-US" sz="1500" dirty="0"/>
          </a:p>
        </p:txBody>
      </p:sp>
      <p:sp>
        <p:nvSpPr>
          <p:cNvPr id="16" name="Text 14"/>
          <p:cNvSpPr/>
          <p:nvPr/>
        </p:nvSpPr>
        <p:spPr>
          <a:xfrm>
            <a:off x="485299" y="2953345"/>
            <a:ext cx="6660713" cy="665798"/>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Our multi-model verification approach reduces hallucinations by cross-checking responses, ensuring citizens receive trustworthy information. Local LLM processing maintains privacy while delivering competitive latency compared to cloud solutions.</a:t>
            </a:r>
            <a:endParaRPr lang="en-US" sz="1050" dirty="0"/>
          </a:p>
        </p:txBody>
      </p:sp>
      <p:sp>
        <p:nvSpPr>
          <p:cNvPr id="17" name="Text 15"/>
          <p:cNvSpPr/>
          <p:nvPr/>
        </p:nvSpPr>
        <p:spPr>
          <a:xfrm>
            <a:off x="485299" y="3743920"/>
            <a:ext cx="6660713" cy="443865"/>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Source Sans 3" pitchFamily="34" charset="0"/>
                <a:ea typeface="Source Sans 3" pitchFamily="34" charset="-122"/>
                <a:cs typeface="Source Sans 3" pitchFamily="34" charset="-120"/>
              </a:rPr>
              <a:t>The most challenging question categories involve complex multi-step procedures and eligibility requirements, which our specialized Procedure Agent handles with 94% accuracy.</a:t>
            </a:r>
            <a:endParaRPr lang="en-US" sz="1050" dirty="0"/>
          </a:p>
        </p:txBody>
      </p:sp>
      <p:pic>
        <p:nvPicPr>
          <p:cNvPr id="18" name="Image 0" descr="preencoded.png">    </p:cNvPr>
          <p:cNvPicPr>
            <a:picLocks noChangeAspect="1"/>
          </p:cNvPicPr>
          <p:nvPr/>
        </p:nvPicPr>
        <p:blipFill>
          <a:blip r:embed="rId1"/>
          <a:stretch>
            <a:fillRect/>
          </a:stretch>
        </p:blipFill>
        <p:spPr>
          <a:xfrm>
            <a:off x="7492008" y="2587466"/>
            <a:ext cx="6660713" cy="66607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7339" y="485061"/>
            <a:ext cx="4582120" cy="518755"/>
          </a:xfrm>
          <a:prstGeom prst="rect">
            <a:avLst/>
          </a:prstGeom>
          <a:noFill/>
          <a:ln/>
        </p:spPr>
        <p:txBody>
          <a:bodyPr wrap="none" lIns="0" tIns="0" rIns="0" bIns="0" rtlCol="0" anchor="t"/>
          <a:lstStyle/>
          <a:p>
            <a:pPr algn="l" indent="0" marL="0">
              <a:lnSpc>
                <a:spcPts val="4050"/>
              </a:lnSpc>
              <a:buNone/>
            </a:pPr>
            <a:r>
              <a:rPr lang="en-US" sz="3250" dirty="0">
                <a:solidFill>
                  <a:srgbClr val="000000"/>
                </a:solidFill>
                <a:latin typeface="Source Serif 4 Semi Bold" pitchFamily="34" charset="0"/>
                <a:ea typeface="Source Serif 4 Semi Bold" pitchFamily="34" charset="-122"/>
                <a:cs typeface="Source Serif 4 Semi Bold" pitchFamily="34" charset="-120"/>
              </a:rPr>
              <a:t>What Makes Us Unique</a:t>
            </a:r>
            <a:endParaRPr lang="en-US" sz="3250" dirty="0"/>
          </a:p>
        </p:txBody>
      </p:sp>
      <p:sp>
        <p:nvSpPr>
          <p:cNvPr id="3" name="Shape 1"/>
          <p:cNvSpPr/>
          <p:nvPr/>
        </p:nvSpPr>
        <p:spPr>
          <a:xfrm>
            <a:off x="617339" y="1356479"/>
            <a:ext cx="6609636" cy="1720453"/>
          </a:xfrm>
          <a:prstGeom prst="roundRect">
            <a:avLst>
              <a:gd name="adj" fmla="val 4306"/>
            </a:avLst>
          </a:prstGeom>
          <a:solidFill>
            <a:srgbClr val="F0D4F7"/>
          </a:solidFill>
          <a:ln w="7620">
            <a:solidFill>
              <a:srgbClr val="D6BADD"/>
            </a:solidFill>
            <a:prstDash val="solid"/>
          </a:ln>
        </p:spPr>
      </p:sp>
      <p:sp>
        <p:nvSpPr>
          <p:cNvPr id="4" name="Shape 2"/>
          <p:cNvSpPr/>
          <p:nvPr/>
        </p:nvSpPr>
        <p:spPr>
          <a:xfrm>
            <a:off x="801291" y="1540431"/>
            <a:ext cx="529114" cy="529114"/>
          </a:xfrm>
          <a:prstGeom prst="roundRect">
            <a:avLst>
              <a:gd name="adj" fmla="val 17279992"/>
            </a:avLst>
          </a:prstGeom>
          <a:solidFill>
            <a:srgbClr val="BE49D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6785" y="1685925"/>
            <a:ext cx="238006" cy="238006"/>
          </a:xfrm>
          <a:prstGeom prst="rect">
            <a:avLst/>
          </a:prstGeom>
        </p:spPr>
      </p:pic>
      <p:sp>
        <p:nvSpPr>
          <p:cNvPr id="6" name="Text 3"/>
          <p:cNvSpPr/>
          <p:nvPr/>
        </p:nvSpPr>
        <p:spPr>
          <a:xfrm>
            <a:off x="801291" y="2245876"/>
            <a:ext cx="2411016"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Multimodal Intelligence</a:t>
            </a:r>
            <a:endParaRPr lang="en-US" sz="1600" dirty="0"/>
          </a:p>
        </p:txBody>
      </p:sp>
      <p:sp>
        <p:nvSpPr>
          <p:cNvPr id="7" name="Text 4"/>
          <p:cNvSpPr/>
          <p:nvPr/>
        </p:nvSpPr>
        <p:spPr>
          <a:xfrm>
            <a:off x="801291" y="2610922"/>
            <a:ext cx="624173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Seamlessly handle text, voice, and image inputs for comprehensive accessibility</a:t>
            </a:r>
            <a:endParaRPr lang="en-US" sz="1350" dirty="0"/>
          </a:p>
        </p:txBody>
      </p:sp>
      <p:sp>
        <p:nvSpPr>
          <p:cNvPr id="8" name="Shape 5"/>
          <p:cNvSpPr/>
          <p:nvPr/>
        </p:nvSpPr>
        <p:spPr>
          <a:xfrm>
            <a:off x="7403306" y="1356479"/>
            <a:ext cx="6609755" cy="1720453"/>
          </a:xfrm>
          <a:prstGeom prst="roundRect">
            <a:avLst>
              <a:gd name="adj" fmla="val 4306"/>
            </a:avLst>
          </a:prstGeom>
          <a:solidFill>
            <a:srgbClr val="F0D4F7"/>
          </a:solidFill>
          <a:ln w="7620">
            <a:solidFill>
              <a:srgbClr val="D6BADD"/>
            </a:solidFill>
            <a:prstDash val="solid"/>
          </a:ln>
        </p:spPr>
      </p:sp>
      <p:sp>
        <p:nvSpPr>
          <p:cNvPr id="9" name="Shape 6"/>
          <p:cNvSpPr/>
          <p:nvPr/>
        </p:nvSpPr>
        <p:spPr>
          <a:xfrm>
            <a:off x="7587258" y="1540431"/>
            <a:ext cx="529114" cy="529114"/>
          </a:xfrm>
          <a:prstGeom prst="roundRect">
            <a:avLst>
              <a:gd name="adj" fmla="val 17279992"/>
            </a:avLst>
          </a:prstGeom>
          <a:solidFill>
            <a:srgbClr val="BE49D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2752" y="1685925"/>
            <a:ext cx="238006" cy="238006"/>
          </a:xfrm>
          <a:prstGeom prst="rect">
            <a:avLst/>
          </a:prstGeom>
        </p:spPr>
      </p:pic>
      <p:sp>
        <p:nvSpPr>
          <p:cNvPr id="11" name="Text 7"/>
          <p:cNvSpPr/>
          <p:nvPr/>
        </p:nvSpPr>
        <p:spPr>
          <a:xfrm>
            <a:off x="7587258" y="2245876"/>
            <a:ext cx="2075140"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Privacy-First Design</a:t>
            </a:r>
            <a:endParaRPr lang="en-US" sz="1600" dirty="0"/>
          </a:p>
        </p:txBody>
      </p:sp>
      <p:sp>
        <p:nvSpPr>
          <p:cNvPr id="12" name="Text 8"/>
          <p:cNvSpPr/>
          <p:nvPr/>
        </p:nvSpPr>
        <p:spPr>
          <a:xfrm>
            <a:off x="7587258" y="2610922"/>
            <a:ext cx="624185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Local LLM ensures data security while reducing operational costs</a:t>
            </a:r>
            <a:endParaRPr lang="en-US" sz="1350" dirty="0"/>
          </a:p>
        </p:txBody>
      </p:sp>
      <p:sp>
        <p:nvSpPr>
          <p:cNvPr id="13" name="Shape 9"/>
          <p:cNvSpPr/>
          <p:nvPr/>
        </p:nvSpPr>
        <p:spPr>
          <a:xfrm>
            <a:off x="617339" y="3253264"/>
            <a:ext cx="6609636" cy="1720453"/>
          </a:xfrm>
          <a:prstGeom prst="roundRect">
            <a:avLst>
              <a:gd name="adj" fmla="val 4306"/>
            </a:avLst>
          </a:prstGeom>
          <a:solidFill>
            <a:srgbClr val="F0D4F7"/>
          </a:solidFill>
          <a:ln w="7620">
            <a:solidFill>
              <a:srgbClr val="D6BADD"/>
            </a:solidFill>
            <a:prstDash val="solid"/>
          </a:ln>
        </p:spPr>
      </p:sp>
      <p:sp>
        <p:nvSpPr>
          <p:cNvPr id="14" name="Shape 10"/>
          <p:cNvSpPr/>
          <p:nvPr/>
        </p:nvSpPr>
        <p:spPr>
          <a:xfrm>
            <a:off x="801291" y="3437215"/>
            <a:ext cx="529114" cy="529114"/>
          </a:xfrm>
          <a:prstGeom prst="roundRect">
            <a:avLst>
              <a:gd name="adj" fmla="val 17279992"/>
            </a:avLst>
          </a:prstGeom>
          <a:solidFill>
            <a:srgbClr val="BE49D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785" y="3582710"/>
            <a:ext cx="238006" cy="238006"/>
          </a:xfrm>
          <a:prstGeom prst="rect">
            <a:avLst/>
          </a:prstGeom>
        </p:spPr>
      </p:pic>
      <p:sp>
        <p:nvSpPr>
          <p:cNvPr id="16" name="Text 11"/>
          <p:cNvSpPr/>
          <p:nvPr/>
        </p:nvSpPr>
        <p:spPr>
          <a:xfrm>
            <a:off x="801291" y="4142661"/>
            <a:ext cx="2075140"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Verified Responses</a:t>
            </a:r>
            <a:endParaRPr lang="en-US" sz="1600" dirty="0"/>
          </a:p>
        </p:txBody>
      </p:sp>
      <p:sp>
        <p:nvSpPr>
          <p:cNvPr id="17" name="Text 12"/>
          <p:cNvSpPr/>
          <p:nvPr/>
        </p:nvSpPr>
        <p:spPr>
          <a:xfrm>
            <a:off x="801291" y="4507706"/>
            <a:ext cx="624173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Every answer includes source links and highlighted document sections</a:t>
            </a:r>
            <a:endParaRPr lang="en-US" sz="1350" dirty="0"/>
          </a:p>
        </p:txBody>
      </p:sp>
      <p:sp>
        <p:nvSpPr>
          <p:cNvPr id="18" name="Shape 13"/>
          <p:cNvSpPr/>
          <p:nvPr/>
        </p:nvSpPr>
        <p:spPr>
          <a:xfrm>
            <a:off x="7403306" y="3253264"/>
            <a:ext cx="6609755" cy="1720453"/>
          </a:xfrm>
          <a:prstGeom prst="roundRect">
            <a:avLst>
              <a:gd name="adj" fmla="val 4306"/>
            </a:avLst>
          </a:prstGeom>
          <a:solidFill>
            <a:srgbClr val="F0D4F7"/>
          </a:solidFill>
          <a:ln w="7620">
            <a:solidFill>
              <a:srgbClr val="D6BADD"/>
            </a:solidFill>
            <a:prstDash val="solid"/>
          </a:ln>
        </p:spPr>
      </p:sp>
      <p:sp>
        <p:nvSpPr>
          <p:cNvPr id="19" name="Shape 14"/>
          <p:cNvSpPr/>
          <p:nvPr/>
        </p:nvSpPr>
        <p:spPr>
          <a:xfrm>
            <a:off x="7587258" y="3437215"/>
            <a:ext cx="529114" cy="529114"/>
          </a:xfrm>
          <a:prstGeom prst="roundRect">
            <a:avLst>
              <a:gd name="adj" fmla="val 17279992"/>
            </a:avLst>
          </a:prstGeom>
          <a:solidFill>
            <a:srgbClr val="BE49D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2752" y="3582710"/>
            <a:ext cx="238006" cy="238006"/>
          </a:xfrm>
          <a:prstGeom prst="rect">
            <a:avLst/>
          </a:prstGeom>
        </p:spPr>
      </p:pic>
      <p:sp>
        <p:nvSpPr>
          <p:cNvPr id="21" name="Text 15"/>
          <p:cNvSpPr/>
          <p:nvPr/>
        </p:nvSpPr>
        <p:spPr>
          <a:xfrm>
            <a:off x="7587258" y="4142661"/>
            <a:ext cx="2075140"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Real-Time Updates</a:t>
            </a:r>
            <a:endParaRPr lang="en-US" sz="1600" dirty="0"/>
          </a:p>
        </p:txBody>
      </p:sp>
      <p:sp>
        <p:nvSpPr>
          <p:cNvPr id="22" name="Text 16"/>
          <p:cNvSpPr/>
          <p:nvPr/>
        </p:nvSpPr>
        <p:spPr>
          <a:xfrm>
            <a:off x="7587258" y="4507706"/>
            <a:ext cx="624185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Instant document ingestion keeps information current and relevant</a:t>
            </a:r>
            <a:endParaRPr lang="en-US" sz="1350" dirty="0"/>
          </a:p>
        </p:txBody>
      </p:sp>
      <p:sp>
        <p:nvSpPr>
          <p:cNvPr id="23" name="Shape 17"/>
          <p:cNvSpPr/>
          <p:nvPr/>
        </p:nvSpPr>
        <p:spPr>
          <a:xfrm>
            <a:off x="617339" y="5150048"/>
            <a:ext cx="6609636" cy="1720453"/>
          </a:xfrm>
          <a:prstGeom prst="roundRect">
            <a:avLst>
              <a:gd name="adj" fmla="val 4306"/>
            </a:avLst>
          </a:prstGeom>
          <a:solidFill>
            <a:srgbClr val="F0D4F7"/>
          </a:solidFill>
          <a:ln w="7620">
            <a:solidFill>
              <a:srgbClr val="D6BADD"/>
            </a:solidFill>
            <a:prstDash val="solid"/>
          </a:ln>
        </p:spPr>
      </p:sp>
      <p:sp>
        <p:nvSpPr>
          <p:cNvPr id="24" name="Shape 18"/>
          <p:cNvSpPr/>
          <p:nvPr/>
        </p:nvSpPr>
        <p:spPr>
          <a:xfrm>
            <a:off x="801291" y="5334000"/>
            <a:ext cx="529114" cy="529114"/>
          </a:xfrm>
          <a:prstGeom prst="roundRect">
            <a:avLst>
              <a:gd name="adj" fmla="val 17279992"/>
            </a:avLst>
          </a:prstGeom>
          <a:solidFill>
            <a:srgbClr val="BE49DF"/>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6785" y="5479494"/>
            <a:ext cx="238006" cy="238006"/>
          </a:xfrm>
          <a:prstGeom prst="rect">
            <a:avLst/>
          </a:prstGeom>
        </p:spPr>
      </p:pic>
      <p:sp>
        <p:nvSpPr>
          <p:cNvPr id="26" name="Text 19"/>
          <p:cNvSpPr/>
          <p:nvPr/>
        </p:nvSpPr>
        <p:spPr>
          <a:xfrm>
            <a:off x="801291" y="6039445"/>
            <a:ext cx="2499479"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Expandable Architecture</a:t>
            </a:r>
            <a:endParaRPr lang="en-US" sz="1600" dirty="0"/>
          </a:p>
        </p:txBody>
      </p:sp>
      <p:sp>
        <p:nvSpPr>
          <p:cNvPr id="27" name="Text 20"/>
          <p:cNvSpPr/>
          <p:nvPr/>
        </p:nvSpPr>
        <p:spPr>
          <a:xfrm>
            <a:off x="801291" y="6404491"/>
            <a:ext cx="624173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Modular design scales to any government service or department</a:t>
            </a:r>
            <a:endParaRPr lang="en-US" sz="1350" dirty="0"/>
          </a:p>
        </p:txBody>
      </p:sp>
      <p:sp>
        <p:nvSpPr>
          <p:cNvPr id="28" name="Shape 21"/>
          <p:cNvSpPr/>
          <p:nvPr/>
        </p:nvSpPr>
        <p:spPr>
          <a:xfrm>
            <a:off x="7403306" y="5150048"/>
            <a:ext cx="6609755" cy="1720453"/>
          </a:xfrm>
          <a:prstGeom prst="roundRect">
            <a:avLst>
              <a:gd name="adj" fmla="val 4306"/>
            </a:avLst>
          </a:prstGeom>
          <a:solidFill>
            <a:srgbClr val="F0D4F7"/>
          </a:solidFill>
          <a:ln w="7620">
            <a:solidFill>
              <a:srgbClr val="D6BADD"/>
            </a:solidFill>
            <a:prstDash val="solid"/>
          </a:ln>
        </p:spPr>
      </p:sp>
      <p:sp>
        <p:nvSpPr>
          <p:cNvPr id="29" name="Shape 22"/>
          <p:cNvSpPr/>
          <p:nvPr/>
        </p:nvSpPr>
        <p:spPr>
          <a:xfrm>
            <a:off x="7587258" y="5334000"/>
            <a:ext cx="529114" cy="529114"/>
          </a:xfrm>
          <a:prstGeom prst="roundRect">
            <a:avLst>
              <a:gd name="adj" fmla="val 17279992"/>
            </a:avLst>
          </a:prstGeom>
          <a:solidFill>
            <a:srgbClr val="BE49DF"/>
          </a:solidFill>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2752" y="5479494"/>
            <a:ext cx="238006" cy="238006"/>
          </a:xfrm>
          <a:prstGeom prst="rect">
            <a:avLst/>
          </a:prstGeom>
        </p:spPr>
      </p:pic>
      <p:sp>
        <p:nvSpPr>
          <p:cNvPr id="31" name="Text 23"/>
          <p:cNvSpPr/>
          <p:nvPr/>
        </p:nvSpPr>
        <p:spPr>
          <a:xfrm>
            <a:off x="7587258" y="6039445"/>
            <a:ext cx="2287548" cy="259318"/>
          </a:xfrm>
          <a:prstGeom prst="rect">
            <a:avLst/>
          </a:prstGeom>
          <a:noFill/>
          <a:ln/>
        </p:spPr>
        <p:txBody>
          <a:bodyPr wrap="none" lIns="0" tIns="0" rIns="0" bIns="0" rtlCol="0" anchor="t"/>
          <a:lstStyle/>
          <a:p>
            <a:pPr algn="l" indent="0" marL="0">
              <a:lnSpc>
                <a:spcPts val="2000"/>
              </a:lnSpc>
              <a:buNone/>
            </a:pPr>
            <a:r>
              <a:rPr lang="en-US" sz="1600" dirty="0">
                <a:solidFill>
                  <a:srgbClr val="272525"/>
                </a:solidFill>
                <a:latin typeface="Source Serif 4 Semi Bold" pitchFamily="34" charset="0"/>
                <a:ea typeface="Source Serif 4 Semi Bold" pitchFamily="34" charset="-122"/>
                <a:cs typeface="Source Serif 4 Semi Bold" pitchFamily="34" charset="-120"/>
              </a:rPr>
              <a:t>Universal Accessibility</a:t>
            </a:r>
            <a:endParaRPr lang="en-US" sz="1600" dirty="0"/>
          </a:p>
        </p:txBody>
      </p:sp>
      <p:sp>
        <p:nvSpPr>
          <p:cNvPr id="32" name="Text 24"/>
          <p:cNvSpPr/>
          <p:nvPr/>
        </p:nvSpPr>
        <p:spPr>
          <a:xfrm>
            <a:off x="7587258" y="6404491"/>
            <a:ext cx="6241852"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Voice and visual modes serve senior citizens and differently-abled users</a:t>
            </a:r>
            <a:endParaRPr lang="en-US" sz="1350" dirty="0"/>
          </a:p>
        </p:txBody>
      </p:sp>
      <p:sp>
        <p:nvSpPr>
          <p:cNvPr id="33" name="Text 25"/>
          <p:cNvSpPr/>
          <p:nvPr/>
        </p:nvSpPr>
        <p:spPr>
          <a:xfrm>
            <a:off x="881896" y="7267218"/>
            <a:ext cx="13131165" cy="282059"/>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Source Sans 3" pitchFamily="34" charset="0"/>
                <a:ea typeface="Source Sans 3" pitchFamily="34" charset="-122"/>
                <a:cs typeface="Source Sans 3" pitchFamily="34" charset="-120"/>
              </a:rPr>
              <a:t>A hackathon-ready solution with production-grade architecture and real-world impact potential.</a:t>
            </a:r>
            <a:endParaRPr lang="en-US" sz="1350" dirty="0"/>
          </a:p>
        </p:txBody>
      </p:sp>
      <p:sp>
        <p:nvSpPr>
          <p:cNvPr id="34" name="Shape 26"/>
          <p:cNvSpPr/>
          <p:nvPr/>
        </p:nvSpPr>
        <p:spPr>
          <a:xfrm>
            <a:off x="617339" y="7068860"/>
            <a:ext cx="22860" cy="678775"/>
          </a:xfrm>
          <a:prstGeom prst="rect">
            <a:avLst/>
          </a:prstGeom>
          <a:solidFill>
            <a:srgbClr val="BE49DF"/>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2025-11-27T08:40:47Z</dcterms:created>
  <dcterms:modified xsi:type="dcterms:W3CDTF">2025-11-27T08:40:47Z</dcterms:modified>
</cp:coreProperties>
</file>